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8.jpeg" ContentType="image/jpeg"/>
  <Override PartName="/ppt/media/image7.jpeg" ContentType="image/jpeg"/>
  <Override PartName="/ppt/media/image9.png" ContentType="image/png"/>
  <Override PartName="/ppt/media/image10.png" ContentType="image/png"/>
  <Override PartName="/ppt/media/image29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png" ContentType="image/png"/>
  <Override PartName="/ppt/media/image34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779616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773440" y="4140000"/>
            <a:ext cx="779616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2773440" y="4140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768360" y="4140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409720" y="2052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8045640" y="2052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2773440" y="4140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5409720" y="4140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8045640" y="4140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2773440" y="2052000"/>
            <a:ext cx="7796160" cy="3997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779616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2611800" y="808200"/>
            <a:ext cx="7957800" cy="4992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773440" y="4140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2773440" y="2052000"/>
            <a:ext cx="7796160" cy="3997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768360" y="4140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2773440" y="4140000"/>
            <a:ext cx="779616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779616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2773440" y="4140000"/>
            <a:ext cx="779616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2773440" y="4140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768360" y="4140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409720" y="2052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8045640" y="2052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2773440" y="4140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5409720" y="4140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8045640" y="4140000"/>
            <a:ext cx="25102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779616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2611800" y="808200"/>
            <a:ext cx="7957800" cy="4992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773440" y="4140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399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768360" y="4140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77344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768360" y="2052000"/>
            <a:ext cx="380448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773440" y="4140000"/>
            <a:ext cx="7796160" cy="190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7" descr=""/>
          <p:cNvPicPr/>
          <p:nvPr/>
        </p:nvPicPr>
        <p:blipFill>
          <a:blip r:embed="rId3"/>
          <a:stretch/>
        </p:blipFill>
        <p:spPr>
          <a:xfrm>
            <a:off x="2831760" y="2105280"/>
            <a:ext cx="9360000" cy="4752360"/>
          </a:xfrm>
          <a:prstGeom prst="rect">
            <a:avLst/>
          </a:prstGeom>
          <a:ln>
            <a:noFill/>
          </a:ln>
        </p:spPr>
      </p:pic>
      <p:pic>
        <p:nvPicPr>
          <p:cNvPr id="1" name="Picture 14" descr=""/>
          <p:cNvPicPr/>
          <p:nvPr/>
        </p:nvPicPr>
        <p:blipFill>
          <a:blip r:embed="rId4"/>
          <a:stretch/>
        </p:blipFill>
        <p:spPr>
          <a:xfrm>
            <a:off x="0" y="0"/>
            <a:ext cx="12189600" cy="685764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0" y="0"/>
            <a:ext cx="9637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961920" y="0"/>
            <a:ext cx="45360" cy="6857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3"/>
          <p:cNvSpPr/>
          <p:nvPr/>
        </p:nvSpPr>
        <p:spPr>
          <a:xfrm>
            <a:off x="1007640" y="0"/>
            <a:ext cx="7934040" cy="685764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8942040" y="0"/>
            <a:ext cx="27000" cy="6857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2611800" y="3429000"/>
            <a:ext cx="5517720" cy="2268360"/>
          </a:xfrm>
          <a:prstGeom prst="rect">
            <a:avLst/>
          </a:prstGeom>
        </p:spPr>
        <p:txBody>
          <a:bodyPr>
            <a:normAutofit fontScale="81000"/>
          </a:bodyPr>
          <a:p>
            <a:pPr algn="r">
              <a:lnSpc>
                <a:spcPct val="90000"/>
              </a:lnSpc>
            </a:pPr>
            <a:r>
              <a:rPr b="0" lang="en-US" sz="60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6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/>
          </p:nvPr>
        </p:nvSpPr>
        <p:spPr>
          <a:xfrm rot="5400000">
            <a:off x="-809640" y="5270400"/>
            <a:ext cx="2662200" cy="182520"/>
          </a:xfrm>
          <a:prstGeom prst="rect">
            <a:avLst/>
          </a:prstGeom>
        </p:spPr>
        <p:txBody>
          <a:bodyPr tIns="18360">
            <a:noAutofit/>
          </a:bodyPr>
          <a:p>
            <a:pPr algn="r">
              <a:lnSpc>
                <a:spcPct val="100000"/>
              </a:lnSpc>
            </a:pPr>
            <a:fld id="{86D45D2F-2B72-4684-8B3E-4B04406C79CB}" type="datetime">
              <a:rPr b="0" lang="ru-RU" sz="800" spc="-1" strike="noStrike">
                <a:solidFill>
                  <a:srgbClr val="ffffff"/>
                </a:solidFill>
                <a:latin typeface="Arial"/>
              </a:rPr>
              <a:t>2.3.20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ftr"/>
          </p:nvPr>
        </p:nvSpPr>
        <p:spPr>
          <a:xfrm rot="5400000">
            <a:off x="-2236680" y="3661200"/>
            <a:ext cx="5884920" cy="178920"/>
          </a:xfrm>
          <a:prstGeom prst="rect">
            <a:avLst/>
          </a:prstGeom>
        </p:spPr>
        <p:txBody>
          <a:bodyPr bIns="1836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/>
          </p:nvPr>
        </p:nvSpPr>
        <p:spPr>
          <a:xfrm>
            <a:off x="158400" y="164520"/>
            <a:ext cx="636480" cy="322560"/>
          </a:xfrm>
          <a:prstGeom prst="rect">
            <a:avLst/>
          </a:prstGeom>
        </p:spPr>
        <p:txBody>
          <a:bodyPr rIns="45720" anchor="ctr">
            <a:noAutofit/>
          </a:bodyPr>
          <a:p>
            <a:pPr algn="r">
              <a:lnSpc>
                <a:spcPct val="100000"/>
              </a:lnSpc>
            </a:pPr>
            <a:fld id="{93ABF7DD-4928-4960-81CA-98784ADCC70E}" type="slidenum">
              <a:rPr b="0" lang="ru-RU" sz="18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2191320" y="3262680"/>
            <a:ext cx="415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8ec0c1"/>
                </a:solidFill>
                <a:latin typeface="Wingdings 3"/>
              </a:rPr>
              <a:t>z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7" descr=""/>
          <p:cNvPicPr/>
          <p:nvPr/>
        </p:nvPicPr>
        <p:blipFill>
          <a:blip r:embed="rId3"/>
          <a:stretch/>
        </p:blipFill>
        <p:spPr>
          <a:xfrm>
            <a:off x="2831760" y="2105280"/>
            <a:ext cx="9360000" cy="4752360"/>
          </a:xfrm>
          <a:prstGeom prst="rect">
            <a:avLst/>
          </a:prstGeom>
          <a:ln>
            <a:noFill/>
          </a:ln>
        </p:spPr>
      </p:pic>
      <p:pic>
        <p:nvPicPr>
          <p:cNvPr id="49" name="Picture 14" descr=""/>
          <p:cNvPicPr/>
          <p:nvPr/>
        </p:nvPicPr>
        <p:blipFill>
          <a:blip r:embed="rId4"/>
          <a:stretch/>
        </p:blipFill>
        <p:spPr>
          <a:xfrm>
            <a:off x="0" y="0"/>
            <a:ext cx="12189600" cy="68576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0" y="0"/>
            <a:ext cx="9637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961920" y="0"/>
            <a:ext cx="45360" cy="6857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1004400" y="0"/>
            <a:ext cx="10371960" cy="685764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4"/>
          <p:cNvSpPr/>
          <p:nvPr/>
        </p:nvSpPr>
        <p:spPr>
          <a:xfrm>
            <a:off x="11377440" y="0"/>
            <a:ext cx="27000" cy="6857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PlaceHolder 5"/>
          <p:cNvSpPr>
            <a:spLocks noGrp="1"/>
          </p:cNvSpPr>
          <p:nvPr>
            <p:ph type="title"/>
          </p:nvPr>
        </p:nvSpPr>
        <p:spPr>
          <a:xfrm>
            <a:off x="2611800" y="808200"/>
            <a:ext cx="7957800" cy="107676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9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3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2773440" y="2052000"/>
            <a:ext cx="7796160" cy="3997440"/>
          </a:xfrm>
          <a:prstGeom prst="rect">
            <a:avLst/>
          </a:prstGeom>
        </p:spPr>
        <p:txBody>
          <a:bodyPr anchor="ctr">
            <a:noAutofit/>
          </a:bodyPr>
          <a:p>
            <a:pPr marL="344520" indent="-344160"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Edit Master text styles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1" marL="795240" indent="-337680">
              <a:lnSpc>
                <a:spcPct val="120000"/>
              </a:lnSpc>
              <a:spcBef>
                <a:spcPts val="499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58920" indent="-344160">
              <a:lnSpc>
                <a:spcPct val="120000"/>
              </a:lnSpc>
              <a:spcBef>
                <a:spcPts val="499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Third level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lvl="3" marL="1709640" indent="-337680">
              <a:lnSpc>
                <a:spcPct val="120000"/>
              </a:lnSpc>
              <a:spcBef>
                <a:spcPts val="499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"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Fourth level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 lvl="4" marL="2173320" indent="-344160">
              <a:lnSpc>
                <a:spcPct val="120000"/>
              </a:lnSpc>
              <a:spcBef>
                <a:spcPts val="499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"/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Fifth level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dt"/>
          </p:nvPr>
        </p:nvSpPr>
        <p:spPr>
          <a:xfrm rot="5400000">
            <a:off x="-809640" y="5270400"/>
            <a:ext cx="2662200" cy="182520"/>
          </a:xfrm>
          <a:prstGeom prst="rect">
            <a:avLst/>
          </a:prstGeom>
        </p:spPr>
        <p:txBody>
          <a:bodyPr tIns="18360">
            <a:noAutofit/>
          </a:bodyPr>
          <a:p>
            <a:pPr algn="r">
              <a:lnSpc>
                <a:spcPct val="100000"/>
              </a:lnSpc>
            </a:pPr>
            <a:fld id="{8967419A-29D2-4628-96E2-4C54F6B4A6B5}" type="datetime">
              <a:rPr b="0" lang="ru-RU" sz="800" spc="-1" strike="noStrike">
                <a:solidFill>
                  <a:srgbClr val="ffffff"/>
                </a:solidFill>
                <a:latin typeface="Arial"/>
              </a:rPr>
              <a:t>2.3.20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57" name="PlaceHolder 8"/>
          <p:cNvSpPr>
            <a:spLocks noGrp="1"/>
          </p:cNvSpPr>
          <p:nvPr>
            <p:ph type="ftr"/>
          </p:nvPr>
        </p:nvSpPr>
        <p:spPr>
          <a:xfrm rot="5400000">
            <a:off x="-2236680" y="3661200"/>
            <a:ext cx="5884920" cy="178920"/>
          </a:xfrm>
          <a:prstGeom prst="rect">
            <a:avLst/>
          </a:prstGeom>
        </p:spPr>
        <p:txBody>
          <a:bodyPr bIns="1836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8" name="PlaceHolder 9"/>
          <p:cNvSpPr>
            <a:spLocks noGrp="1"/>
          </p:cNvSpPr>
          <p:nvPr>
            <p:ph type="sldNum"/>
          </p:nvPr>
        </p:nvSpPr>
        <p:spPr>
          <a:xfrm>
            <a:off x="158400" y="164520"/>
            <a:ext cx="636480" cy="322560"/>
          </a:xfrm>
          <a:prstGeom prst="rect">
            <a:avLst/>
          </a:prstGeom>
        </p:spPr>
        <p:txBody>
          <a:bodyPr rIns="45720" anchor="ctr">
            <a:noAutofit/>
          </a:bodyPr>
          <a:p>
            <a:pPr algn="r">
              <a:lnSpc>
                <a:spcPct val="100000"/>
              </a:lnSpc>
            </a:pPr>
            <a:fld id="{E0BC04A5-369E-4E83-AB13-554F47F6DC27}" type="slidenum">
              <a:rPr b="0" lang="ru-RU" sz="18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59" name="CustomShape 10"/>
          <p:cNvSpPr/>
          <p:nvPr/>
        </p:nvSpPr>
        <p:spPr>
          <a:xfrm>
            <a:off x="2194920" y="641160"/>
            <a:ext cx="415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8ec0c1"/>
                </a:solidFill>
                <a:latin typeface="Wingdings 3"/>
              </a:rPr>
              <a:t>z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7" name="Picture 9" descr=""/>
          <p:cNvPicPr/>
          <p:nvPr/>
        </p:nvPicPr>
        <p:blipFill>
          <a:blip r:embed="rId3"/>
          <a:stretch/>
        </p:blipFill>
        <p:spPr>
          <a:xfrm>
            <a:off x="2831760" y="2105280"/>
            <a:ext cx="9360000" cy="475236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 rot="16200000">
            <a:off x="3678480" y="-1660320"/>
            <a:ext cx="5837760" cy="11188440"/>
          </a:xfrm>
          <a:custGeom>
            <a:avLst/>
            <a:gdLst/>
            <a:ahLst/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 rotWithShape="0">
            <a:gsLst>
              <a:gs pos="0">
                <a:srgbClr val="a1d68b">
                  <a:alpha val="0"/>
                </a:srgbClr>
              </a:gs>
              <a:gs pos="100000">
                <a:srgbClr val="a1d68b">
                  <a:alpha val="75294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9" name="Picture 13" descr=""/>
          <p:cNvPicPr/>
          <p:nvPr/>
        </p:nvPicPr>
        <p:blipFill>
          <a:blip r:embed="rId4"/>
          <a:stretch/>
        </p:blipFill>
        <p:spPr>
          <a:xfrm>
            <a:off x="45360" y="-5400"/>
            <a:ext cx="12189600" cy="685764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0" y="0"/>
            <a:ext cx="959400" cy="685764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4"/>
          <p:cNvSpPr/>
          <p:nvPr/>
        </p:nvSpPr>
        <p:spPr>
          <a:xfrm>
            <a:off x="959760" y="0"/>
            <a:ext cx="7869240" cy="6857640"/>
          </a:xfrm>
          <a:custGeom>
            <a:avLst/>
            <a:gdLst/>
            <a:ahLst/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 rotWithShape="0">
            <a:gsLst>
              <a:gs pos="0">
                <a:srgbClr val="1f2d29">
                  <a:alpha val="4313"/>
                </a:srgbClr>
              </a:gs>
              <a:gs pos="100000">
                <a:srgbClr val="1f2d29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5"/>
          <p:cNvSpPr/>
          <p:nvPr/>
        </p:nvSpPr>
        <p:spPr>
          <a:xfrm>
            <a:off x="1547640" y="2282760"/>
            <a:ext cx="966960" cy="966960"/>
          </a:xfrm>
          <a:prstGeom prst="ellipse">
            <a:avLst/>
          </a:prstGeom>
          <a:gradFill rotWithShape="0">
            <a:gsLst>
              <a:gs pos="0">
                <a:srgbClr val="1f2d29">
                  <a:alpha val="0"/>
                </a:srgbClr>
              </a:gs>
              <a:gs pos="100000">
                <a:srgbClr val="a1d68b">
                  <a:alpha val="21176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TextShape 6"/>
          <p:cNvSpPr txBox="1"/>
          <p:nvPr/>
        </p:nvSpPr>
        <p:spPr>
          <a:xfrm>
            <a:off x="2509560" y="261720"/>
            <a:ext cx="8001720" cy="5204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0" lang="en-US" sz="5400" spc="-1" strike="noStrike">
                <a:solidFill>
                  <a:srgbClr val="0070c0"/>
                </a:solidFill>
                <a:latin typeface="Comic Sans MS"/>
                <a:ea typeface="Arial"/>
              </a:rPr>
              <a:t>Отчет о работе </a:t>
            </a:r>
            <a:br/>
            <a:r>
              <a:rPr b="0" lang="en-US" sz="5400" spc="-1" strike="noStrike">
                <a:solidFill>
                  <a:srgbClr val="0070c0"/>
                </a:solidFill>
                <a:latin typeface="Comic Sans MS"/>
                <a:ea typeface="Arial"/>
              </a:rPr>
              <a:t>Ульяновского регионального отделения Российской экологической академии </a:t>
            </a:r>
            <a:br/>
            <a:r>
              <a:rPr b="0" lang="en-US" sz="5400" spc="-1" strike="noStrike">
                <a:solidFill>
                  <a:srgbClr val="0070c0"/>
                </a:solidFill>
                <a:latin typeface="Comic Sans MS"/>
                <a:ea typeface="Arial"/>
              </a:rPr>
              <a:t>за 2019 год </a:t>
            </a:r>
            <a:endParaRPr b="0" lang="en-US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TextShape 7"/>
          <p:cNvSpPr txBox="1"/>
          <p:nvPr/>
        </p:nvSpPr>
        <p:spPr>
          <a:xfrm>
            <a:off x="3573360" y="5306040"/>
            <a:ext cx="6437160" cy="1335240"/>
          </a:xfrm>
          <a:prstGeom prst="rect">
            <a:avLst/>
          </a:prstGeom>
          <a:noFill/>
          <a:ln>
            <a:noFill/>
          </a:ln>
        </p:spPr>
        <p:txBody>
          <a:bodyPr tIns="0" anchor="b">
            <a:normAutofit/>
          </a:bodyPr>
          <a:p>
            <a:pPr algn="ctr"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г. Ульяновск,2020.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Picture 11" descr=""/>
          <p:cNvPicPr/>
          <p:nvPr/>
        </p:nvPicPr>
        <p:blipFill>
          <a:blip r:embed="rId3"/>
          <a:stretch/>
        </p:blipFill>
        <p:spPr>
          <a:xfrm>
            <a:off x="2831760" y="2105280"/>
            <a:ext cx="9360000" cy="475236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 rot="16200000">
            <a:off x="3678480" y="-1660320"/>
            <a:ext cx="5837760" cy="11188440"/>
          </a:xfrm>
          <a:custGeom>
            <a:avLst/>
            <a:gdLst/>
            <a:ahLst/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 rotWithShape="0">
            <a:gsLst>
              <a:gs pos="0">
                <a:srgbClr val="a1d68b">
                  <a:alpha val="0"/>
                </a:srgbClr>
              </a:gs>
              <a:gs pos="100000">
                <a:srgbClr val="a1d68b">
                  <a:alpha val="75294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Picture 15" descr=""/>
          <p:cNvPicPr/>
          <p:nvPr/>
        </p:nvPicPr>
        <p:blipFill>
          <a:blip r:embed="rId4"/>
          <a:stretch/>
        </p:blipFill>
        <p:spPr>
          <a:xfrm>
            <a:off x="1080" y="0"/>
            <a:ext cx="12189600" cy="685764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5"/>
          <p:cNvSpPr/>
          <p:nvPr/>
        </p:nvSpPr>
        <p:spPr>
          <a:xfrm>
            <a:off x="953640" y="0"/>
            <a:ext cx="7875720" cy="6857640"/>
          </a:xfrm>
          <a:custGeom>
            <a:avLst/>
            <a:gdLst/>
            <a:ahLst/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 rotWithShape="0">
            <a:gsLst>
              <a:gs pos="0">
                <a:srgbClr val="1f2d29">
                  <a:alpha val="0"/>
                </a:srgbClr>
              </a:gs>
              <a:gs pos="100000">
                <a:srgbClr val="1f2d29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6"/>
          <p:cNvSpPr/>
          <p:nvPr/>
        </p:nvSpPr>
        <p:spPr>
          <a:xfrm>
            <a:off x="0" y="0"/>
            <a:ext cx="959400" cy="685764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7"/>
          <p:cNvSpPr/>
          <p:nvPr/>
        </p:nvSpPr>
        <p:spPr>
          <a:xfrm>
            <a:off x="1547640" y="421560"/>
            <a:ext cx="966960" cy="966960"/>
          </a:xfrm>
          <a:prstGeom prst="ellipse">
            <a:avLst/>
          </a:prstGeom>
          <a:gradFill rotWithShape="0">
            <a:gsLst>
              <a:gs pos="0">
                <a:srgbClr val="1f2d29">
                  <a:alpha val="0"/>
                </a:srgbClr>
              </a:gs>
              <a:gs pos="100000">
                <a:srgbClr val="a1d68b">
                  <a:alpha val="21176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TextShape 8"/>
          <p:cNvSpPr txBox="1"/>
          <p:nvPr/>
        </p:nvSpPr>
        <p:spPr>
          <a:xfrm>
            <a:off x="1355040" y="2030040"/>
            <a:ext cx="7230600" cy="2787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c000"/>
                </a:solidFill>
                <a:latin typeface="Comic Sans MS"/>
              </a:rPr>
              <a:t>Контактная информация:</a:t>
            </a:r>
            <a:br/>
            <a:r>
              <a:rPr b="0" lang="en-US" sz="3600" spc="-1" strike="noStrike">
                <a:solidFill>
                  <a:srgbClr val="ffc000"/>
                </a:solidFill>
                <a:latin typeface="Comic Sans MS"/>
                <a:ea typeface="Arial"/>
              </a:rPr>
              <a:t>432071, Ульяновская область, город Ульяновск, улица Радищева, 104б</a:t>
            </a:r>
            <a:br/>
            <a:r>
              <a:rPr b="0" lang="en-US" sz="3600" spc="-1" strike="noStrike">
                <a:solidFill>
                  <a:srgbClr val="ffc000"/>
                </a:solidFill>
                <a:latin typeface="Comic Sans MS"/>
                <a:ea typeface="Arial"/>
              </a:rPr>
              <a:t>Телефон: 79-18-93</a:t>
            </a:r>
            <a:br/>
            <a:r>
              <a:rPr b="0" lang="en-US" sz="3600" spc="-1" strike="noStrike">
                <a:solidFill>
                  <a:srgbClr val="ffc000"/>
                </a:solidFill>
                <a:latin typeface="Comic Sans MS"/>
                <a:ea typeface="Arial"/>
              </a:rPr>
              <a:t> 8 (8422) 27-14-98</a:t>
            </a:r>
            <a:br/>
            <a:r>
              <a:rPr b="0" lang="en-US" sz="3600" spc="-1" strike="noStrike">
                <a:solidFill>
                  <a:srgbClr val="ffc000"/>
                </a:solidFill>
                <a:latin typeface="Comic Sans MS"/>
                <a:ea typeface="Arial"/>
              </a:rPr>
              <a:t>Факс: 79-18-93</a:t>
            </a:r>
            <a:br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TextShape 9"/>
          <p:cNvSpPr txBox="1"/>
          <p:nvPr/>
        </p:nvSpPr>
        <p:spPr>
          <a:xfrm>
            <a:off x="1307880" y="39240"/>
            <a:ext cx="6572520" cy="3997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986160" y="144720"/>
            <a:ext cx="4402080" cy="1076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</a:pPr>
            <a:r>
              <a:rPr b="1" lang="en-US" sz="3600" spc="-1" strike="noStrike">
                <a:solidFill>
                  <a:srgbClr val="ffff00"/>
                </a:solidFill>
                <a:latin typeface="Comic Sans MS"/>
                <a:ea typeface="Arial"/>
              </a:rPr>
              <a:t>ЦЕЛИ И ЗАДАЧИ</a:t>
            </a:r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352320" y="2574360"/>
            <a:ext cx="7796160" cy="3997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2000"/>
          </a:bodyPr>
          <a:p>
            <a:pPr marL="344160" indent="-343800"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</a:pPr>
            <a:r>
              <a:rPr b="1" lang="en-US" sz="2800" spc="-1" strike="noStrike">
                <a:solidFill>
                  <a:srgbClr val="6cbf4a"/>
                </a:solidFill>
                <a:latin typeface="Courier New"/>
                <a:ea typeface="Arial"/>
              </a:rPr>
              <a:t>Основные направления деятельности отделения в 2019 году: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344160" indent="-343800"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"/>
            </a:pPr>
            <a:r>
              <a:rPr b="1" i="1" lang="en-US" sz="2600" spc="-1" strike="noStrike">
                <a:solidFill>
                  <a:srgbClr val="ffffff"/>
                </a:solidFill>
                <a:latin typeface="Trebuchet MS"/>
                <a:ea typeface="Arial"/>
              </a:rPr>
              <a:t>организация и участие  в экологических акциях и научно-практических  мероприятиях;</a:t>
            </a:r>
            <a:endParaRPr b="0" lang="en-US" sz="2600" spc="-1" strike="noStrike">
              <a:solidFill>
                <a:srgbClr val="ffffff"/>
              </a:solidFill>
              <a:latin typeface="Arial"/>
            </a:endParaRPr>
          </a:p>
          <a:p>
            <a:pPr marL="344160" indent="-343800"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"/>
            </a:pPr>
            <a:r>
              <a:rPr b="1" i="1" lang="en-US" sz="2600" spc="-1" strike="noStrike">
                <a:solidFill>
                  <a:srgbClr val="ffffff"/>
                </a:solidFill>
                <a:latin typeface="Trebuchet MS"/>
                <a:ea typeface="Arial"/>
              </a:rPr>
              <a:t>популяризация экологического образования и воспитания;</a:t>
            </a:r>
            <a:endParaRPr b="0" lang="en-US" sz="2600" spc="-1" strike="noStrike">
              <a:solidFill>
                <a:srgbClr val="ffffff"/>
              </a:solidFill>
              <a:latin typeface="Arial"/>
            </a:endParaRPr>
          </a:p>
          <a:p>
            <a:pPr marL="344160" indent="-343800"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"/>
            </a:pPr>
            <a:r>
              <a:rPr b="1" i="1" lang="en-US" sz="2600" spc="-1" strike="noStrike">
                <a:solidFill>
                  <a:srgbClr val="ffffff"/>
                </a:solidFill>
                <a:latin typeface="Trebuchet MS"/>
                <a:ea typeface="Arial"/>
              </a:rPr>
              <a:t>повышение квалификации и профессиональная переподготовка кадров природоохранных органов, предприятий и организаций;</a:t>
            </a:r>
            <a:endParaRPr b="0" lang="en-US" sz="2600" spc="-1" strike="noStrike">
              <a:solidFill>
                <a:srgbClr val="ffffff"/>
              </a:solidFill>
              <a:latin typeface="Arial"/>
            </a:endParaRPr>
          </a:p>
          <a:p>
            <a:pPr marL="344160" indent="-343800"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 charset="2"/>
              <a:buChar char=""/>
            </a:pPr>
            <a:r>
              <a:rPr b="1" i="1" lang="en-US" sz="2600" spc="-1" strike="noStrike">
                <a:solidFill>
                  <a:srgbClr val="ffffff"/>
                </a:solidFill>
                <a:latin typeface="Trebuchet MS"/>
                <a:ea typeface="Arial"/>
              </a:rPr>
              <a:t>участие в работе общественных, диссертационных советов и др.</a:t>
            </a:r>
            <a:endParaRPr b="0" lang="en-US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</a:pPr>
            <a:endParaRPr b="0" lang="en-US" sz="2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1055520" y="208800"/>
            <a:ext cx="6454080" cy="222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 Black"/>
                <a:ea typeface="Arial"/>
              </a:rPr>
              <a:t>Деятельность Ульяновского регионального отделения Российской экологической академии (далее – КРО РЭА) в 2019 году была направлена на продвижение концепции устойчивого развития региона (на примере г. Ульяновска и Ульяновской области).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08" name="Рисунок 5" descr="Изображение выглядит как держит, мяч, игра, летучая мышь&#10;&#10;Описание создано с очень высокой степенью достоверности"/>
          <p:cNvPicPr/>
          <p:nvPr/>
        </p:nvPicPr>
        <p:blipFill>
          <a:blip r:embed="rId1"/>
          <a:stretch/>
        </p:blipFill>
        <p:spPr>
          <a:xfrm>
            <a:off x="80640" y="2577960"/>
            <a:ext cx="3159720" cy="421812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7" descr="Изображение выглядит как стол&#10;&#10;Описание создано с очень высокой степенью достоверности"/>
          <p:cNvPicPr/>
          <p:nvPr/>
        </p:nvPicPr>
        <p:blipFill>
          <a:blip r:embed="rId2"/>
          <a:stretch/>
        </p:blipFill>
        <p:spPr>
          <a:xfrm>
            <a:off x="8131680" y="747000"/>
            <a:ext cx="2742840" cy="182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176280" y="159120"/>
            <a:ext cx="7957800" cy="1076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5000"/>
          </a:bodyPr>
          <a:p>
            <a:pPr algn="r">
              <a:lnSpc>
                <a:spcPct val="90000"/>
              </a:lnSpc>
            </a:pPr>
            <a:r>
              <a:rPr b="0" lang="en-US" sz="3400" spc="-1" strike="noStrike">
                <a:solidFill>
                  <a:srgbClr val="12ce99"/>
                </a:solidFill>
                <a:latin typeface="Comic Sans MS"/>
              </a:rPr>
              <a:t>V Международная научно-практическая Интернет-конференция «Рекультивация выработанного пространства: проблемы и перспективы»</a:t>
            </a:r>
            <a:br/>
            <a:endParaRPr b="0" lang="en-US" sz="3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1" name="Рисунок 6" descr="Изображение выглядит как внутренний, комната, стол, сидит&#10;&#10;Описание создано с очень высокой степенью достоверности"/>
          <p:cNvPicPr/>
          <p:nvPr/>
        </p:nvPicPr>
        <p:blipFill>
          <a:blip r:embed="rId1"/>
          <a:srcRect l="0" t="0" r="36842" b="-395"/>
          <a:stretch/>
        </p:blipFill>
        <p:spPr>
          <a:xfrm>
            <a:off x="7700400" y="3150000"/>
            <a:ext cx="3620880" cy="366336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8" descr="Изображение выглядит как снимок экрана, другой, экран, стол&#10;&#10;Описание создано с очень высокой степенью достоверности"/>
          <p:cNvPicPr/>
          <p:nvPr/>
        </p:nvPicPr>
        <p:blipFill>
          <a:blip r:embed="rId2"/>
          <a:stretch/>
        </p:blipFill>
        <p:spPr>
          <a:xfrm>
            <a:off x="2524680" y="1580760"/>
            <a:ext cx="5186880" cy="389736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4" descr="Изображение выглядит как внутренний, стол, оранжевый, маленький&#10;&#10;Описание создано с очень высокой степенью достоверности"/>
          <p:cNvPicPr/>
          <p:nvPr/>
        </p:nvPicPr>
        <p:blipFill>
          <a:blip r:embed="rId3"/>
          <a:stretch/>
        </p:blipFill>
        <p:spPr>
          <a:xfrm>
            <a:off x="312840" y="61560"/>
            <a:ext cx="2784240" cy="278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2611800" y="132480"/>
            <a:ext cx="8691120" cy="2284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3000"/>
          </a:bodyPr>
          <a:p>
            <a:pPr algn="r">
              <a:lnSpc>
                <a:spcPct val="90000"/>
              </a:lnSpc>
            </a:pPr>
            <a:r>
              <a:rPr b="0" lang="en-US" sz="3400" spc="-1" strike="noStrike">
                <a:solidFill>
                  <a:srgbClr val="47822e"/>
                </a:solidFill>
                <a:latin typeface="Comic Sans MS"/>
                <a:ea typeface="Arial"/>
              </a:rPr>
              <a:t>22 и 23 ноября  Фестиваля научного творчества «Инновационный потенциал молодежи-2019», в рамках Всероссийского фестиваля науки NAUKA 0+.</a:t>
            </a:r>
            <a:br/>
            <a:endParaRPr b="0" lang="en-US" sz="3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5" name="Рисунок 4" descr="Изображение выглядит как человек, внутренний, стоит, в позе&#10;&#10;Описание создано с очень высокой степенью достоверности"/>
          <p:cNvPicPr/>
          <p:nvPr/>
        </p:nvPicPr>
        <p:blipFill>
          <a:blip r:embed="rId1"/>
          <a:stretch/>
        </p:blipFill>
        <p:spPr>
          <a:xfrm>
            <a:off x="82080" y="1534680"/>
            <a:ext cx="5616720" cy="379620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6" descr="Изображение выглядит как человек, внутренний, стол, люди&#10;&#10;Описание создано с очень высокой степенью достоверности"/>
          <p:cNvPicPr/>
          <p:nvPr/>
        </p:nvPicPr>
        <p:blipFill>
          <a:blip r:embed="rId2"/>
          <a:stretch/>
        </p:blipFill>
        <p:spPr>
          <a:xfrm>
            <a:off x="5227560" y="2675160"/>
            <a:ext cx="6811560" cy="418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430080" y="60120"/>
            <a:ext cx="7957800" cy="1076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0000"/>
          </a:bodyPr>
          <a:p>
            <a:pPr algn="r">
              <a:lnSpc>
                <a:spcPct val="90000"/>
              </a:lnSpc>
            </a:pPr>
            <a:r>
              <a:rPr b="0" lang="en-US" sz="3400" spc="-1" strike="noStrike">
                <a:solidFill>
                  <a:srgbClr val="5ef1c8"/>
                </a:solidFill>
                <a:latin typeface="Comic Sans MS"/>
              </a:rPr>
              <a:t>Участие школы Ульяновской области в акции «Подари вторую жизнь», приуроченной к Дню вторичной переработки отходов.</a:t>
            </a:r>
            <a:br/>
            <a:endParaRPr b="0" lang="en-US" sz="3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8" name="Рисунок 8" descr="Изображение выглядит как стол, внутренний, компьютер, рабочий стол&#10;&#10;Описание создано с очень высокой степенью достоверности"/>
          <p:cNvPicPr/>
          <p:nvPr/>
        </p:nvPicPr>
        <p:blipFill>
          <a:blip r:embed="rId1"/>
          <a:stretch/>
        </p:blipFill>
        <p:spPr>
          <a:xfrm>
            <a:off x="4393800" y="1895400"/>
            <a:ext cx="6840360" cy="385740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0" descr="Изображение выглядит как человек, стол, внутренний, ребенок&#10;&#10;Описание создано с очень высокой степенью достоверности"/>
          <p:cNvPicPr/>
          <p:nvPr/>
        </p:nvPicPr>
        <p:blipFill>
          <a:blip r:embed="rId2"/>
          <a:stretch/>
        </p:blipFill>
        <p:spPr>
          <a:xfrm>
            <a:off x="137880" y="61920"/>
            <a:ext cx="2742840" cy="365724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4" descr="Изображение выглядит как внутренний, стол, сидит, деревянный&#10;&#10;Описание создано с очень высокой степенью достоверности"/>
          <p:cNvPicPr/>
          <p:nvPr/>
        </p:nvPicPr>
        <p:blipFill>
          <a:blip r:embed="rId3"/>
          <a:srcRect l="0" t="20175" r="-390" b="12572"/>
          <a:stretch/>
        </p:blipFill>
        <p:spPr>
          <a:xfrm>
            <a:off x="1009440" y="3501720"/>
            <a:ext cx="3710880" cy="3314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176280" y="173160"/>
            <a:ext cx="7957800" cy="1076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0000"/>
          </a:bodyPr>
          <a:p>
            <a:pPr algn="r">
              <a:lnSpc>
                <a:spcPct val="90000"/>
              </a:lnSpc>
            </a:pPr>
            <a:r>
              <a:rPr b="0" lang="en-US" sz="3400" spc="-1" strike="noStrike">
                <a:solidFill>
                  <a:srgbClr val="c7e6b9"/>
                </a:solidFill>
                <a:latin typeface="Comic Sans MS"/>
              </a:rPr>
              <a:t>Экологическая акция #ВместеЯрче в общеобразовательных учреждениях</a:t>
            </a:r>
            <a:br/>
            <a:r>
              <a:rPr b="0" lang="en-US" sz="3400" spc="-1" strike="noStrike">
                <a:solidFill>
                  <a:srgbClr val="c7e6b9"/>
                </a:solidFill>
                <a:latin typeface="Comic Sans MS"/>
              </a:rPr>
              <a:t> (МОУ Володарская СШ, п. Колхозный Чердаклинского района)</a:t>
            </a:r>
            <a:br/>
            <a:endParaRPr b="0" lang="en-US" sz="3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" name="Рисунок 4" descr="Изображение выглядит как внутренний, человек, окно, стоит&#10;&#10;Описание создано с очень высокой степенью достоверности"/>
          <p:cNvPicPr/>
          <p:nvPr/>
        </p:nvPicPr>
        <p:blipFill>
          <a:blip r:embed="rId1"/>
          <a:srcRect l="27227" t="0" r="21567" b="0"/>
          <a:stretch/>
        </p:blipFill>
        <p:spPr>
          <a:xfrm>
            <a:off x="196560" y="269280"/>
            <a:ext cx="3376440" cy="493200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6" descr="Изображение выглядит как внутренний, человек, стол, сидит&#10;&#10;Описание создано с очень высокой степенью достоверности"/>
          <p:cNvPicPr/>
          <p:nvPr/>
        </p:nvPicPr>
        <p:blipFill>
          <a:blip r:embed="rId2"/>
          <a:srcRect l="0" t="18900" r="524" b="17719"/>
          <a:stretch/>
        </p:blipFill>
        <p:spPr>
          <a:xfrm>
            <a:off x="7844400" y="3814200"/>
            <a:ext cx="3476160" cy="296496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8" descr="Изображение выглядит как внутренний, стол, рабочий стол, компьютер&#10;&#10;Описание создано с очень высокой степенью достоверности"/>
          <p:cNvPicPr/>
          <p:nvPr/>
        </p:nvPicPr>
        <p:blipFill>
          <a:blip r:embed="rId3"/>
          <a:stretch/>
        </p:blipFill>
        <p:spPr>
          <a:xfrm>
            <a:off x="3186000" y="2097360"/>
            <a:ext cx="5129640" cy="385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416040" y="46080"/>
            <a:ext cx="7957800" cy="1076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</a:pPr>
            <a:r>
              <a:rPr b="0" lang="en-US" sz="2700" spc="-1" strike="noStrike">
                <a:solidFill>
                  <a:srgbClr val="eec486"/>
                </a:solidFill>
                <a:latin typeface="Comic Sans MS"/>
              </a:rPr>
              <a:t>Посещение Филиала "Центр лабораторного анализа и технических измерений по Ульяновской области" федерального бюджетного учреждения </a:t>
            </a:r>
            <a:br/>
            <a:r>
              <a:rPr b="0" lang="en-US" sz="2700" spc="-1" strike="noStrike">
                <a:solidFill>
                  <a:srgbClr val="eec486"/>
                </a:solidFill>
                <a:latin typeface="Comic Sans MS"/>
              </a:rPr>
              <a:t>"Центр лабораторного анализа и технических измерений по Приволжскому федеральному округу" со студентами-магистрантами ЕГФ УлГПУ им. И.Н Ульянова</a:t>
            </a:r>
            <a:br/>
            <a:endParaRPr b="0" lang="en-US" sz="27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6" name="Рисунок 4" descr="Изображение выглядит как человек, внутренний, потолок, стоит&#10;&#10;Описание создано с очень высокой степенью достоверности"/>
          <p:cNvPicPr/>
          <p:nvPr/>
        </p:nvPicPr>
        <p:blipFill>
          <a:blip r:embed="rId1"/>
          <a:srcRect l="14287" t="27344" r="539" b="0"/>
          <a:stretch/>
        </p:blipFill>
        <p:spPr>
          <a:xfrm>
            <a:off x="6033960" y="3317400"/>
            <a:ext cx="5258880" cy="336456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6" descr="Изображение выглядит как человек, потолок, внутренний, вино&#10;&#10;Описание создано с очень высокой степенью достоверности"/>
          <p:cNvPicPr/>
          <p:nvPr/>
        </p:nvPicPr>
        <p:blipFill>
          <a:blip r:embed="rId2"/>
          <a:stretch/>
        </p:blipFill>
        <p:spPr>
          <a:xfrm>
            <a:off x="914400" y="3205440"/>
            <a:ext cx="4755600" cy="358092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8" descr="Изображение выглядит как здание, знак, сидит, стол&#10;&#10;Описание создано с очень высокой степенью достоверности"/>
          <p:cNvPicPr/>
          <p:nvPr/>
        </p:nvPicPr>
        <p:blipFill>
          <a:blip r:embed="rId3"/>
          <a:srcRect l="0" t="0" r="525" b="17327"/>
          <a:stretch/>
        </p:blipFill>
        <p:spPr>
          <a:xfrm>
            <a:off x="123480" y="47520"/>
            <a:ext cx="3476160" cy="3857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317400" y="88560"/>
            <a:ext cx="7957800" cy="1076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Times New Roman"/>
              </a:rPr>
              <a:t>Посещение полигона ТБО со студентами-экологами УлГПУ им. И.Н Ульянова</a:t>
            </a:r>
            <a:br/>
            <a:endParaRPr b="0" lang="en-US" sz="3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0" name="Рисунок 4" descr="Изображение выглядит как внешний, трава, знак, текст&#10;&#10;Описание создано с очень высокой степенью достоверности"/>
          <p:cNvPicPr/>
          <p:nvPr/>
        </p:nvPicPr>
        <p:blipFill>
          <a:blip r:embed="rId1"/>
          <a:srcRect l="0" t="0" r="-1437" b="38134"/>
          <a:stretch/>
        </p:blipFill>
        <p:spPr>
          <a:xfrm>
            <a:off x="54360" y="168840"/>
            <a:ext cx="3529800" cy="287568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6" descr="Изображение выглядит как внешний, человек, стоит, мужчина&#10;&#10;Описание создано с очень высокой степенью достоверности"/>
          <p:cNvPicPr/>
          <p:nvPr/>
        </p:nvPicPr>
        <p:blipFill>
          <a:blip r:embed="rId2"/>
          <a:srcRect l="10630" t="121" r="19092" b="383"/>
          <a:stretch/>
        </p:blipFill>
        <p:spPr>
          <a:xfrm>
            <a:off x="4551840" y="1411200"/>
            <a:ext cx="6553800" cy="521856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8" descr="Изображение выглядит как внешний, трава, грузовик, улица&#10;&#10;Описание создано с очень высокой степенью достоверности"/>
          <p:cNvPicPr/>
          <p:nvPr/>
        </p:nvPicPr>
        <p:blipFill>
          <a:blip r:embed="rId3"/>
          <a:stretch/>
        </p:blipFill>
        <p:spPr>
          <a:xfrm>
            <a:off x="468720" y="2846160"/>
            <a:ext cx="5043240" cy="378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148200" y="173160"/>
            <a:ext cx="7957800" cy="1076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2000"/>
          </a:bodyPr>
          <a:p>
            <a:pPr algn="r">
              <a:lnSpc>
                <a:spcPct val="9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Times New Roman"/>
              </a:rPr>
              <a:t> </a:t>
            </a:r>
            <a:r>
              <a:rPr b="0" lang="en-US" sz="3400" spc="-1" strike="noStrike">
                <a:solidFill>
                  <a:srgbClr val="94cee2"/>
                </a:solidFill>
                <a:latin typeface="Comic Sans MS"/>
              </a:rPr>
              <a:t>Научно-просветительский семинар «Перспективы развития экологического образования детей и молодёжи», проводимый представителями фонда имени В.И. Вернадского</a:t>
            </a:r>
            <a:br/>
            <a:endParaRPr b="0" lang="en-US" sz="3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4" name="Рисунок 4" descr="Изображение выглядит как человек, внутренний, мужчина, стоит&#10;&#10;Описание создано с очень высокой степенью достоверности"/>
          <p:cNvPicPr/>
          <p:nvPr/>
        </p:nvPicPr>
        <p:blipFill>
          <a:blip r:embed="rId1"/>
          <a:stretch/>
        </p:blipFill>
        <p:spPr>
          <a:xfrm>
            <a:off x="84960" y="2067120"/>
            <a:ext cx="6129360" cy="408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Application>LibreOffice/6.3.4.2$Windows_X86_64 LibreOffice_project/60da17e045e08f1793c57c00ba83cdfce946d0aa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2020-02-28T11:58:49Z</dcterms:created>
  <dc:creator/>
  <dc:description/>
  <dc:language>ru-RU</dc:language>
  <cp:lastModifiedBy/>
  <dcterms:modified xsi:type="dcterms:W3CDTF">2020-03-02T12:58:26Z</dcterms:modified>
  <cp:revision>296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