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34" r:id="rId1"/>
  </p:sldMasterIdLst>
  <p:notesMasterIdLst>
    <p:notesMasterId r:id="rId16"/>
  </p:notesMasterIdLst>
  <p:sldIdLst>
    <p:sldId id="256" r:id="rId2"/>
    <p:sldId id="329" r:id="rId3"/>
    <p:sldId id="366" r:id="rId4"/>
    <p:sldId id="368" r:id="rId5"/>
    <p:sldId id="365" r:id="rId6"/>
    <p:sldId id="367" r:id="rId7"/>
    <p:sldId id="336" r:id="rId8"/>
    <p:sldId id="364" r:id="rId9"/>
    <p:sldId id="375" r:id="rId10"/>
    <p:sldId id="372" r:id="rId11"/>
    <p:sldId id="373" r:id="rId12"/>
    <p:sldId id="369" r:id="rId13"/>
    <p:sldId id="370" r:id="rId14"/>
    <p:sldId id="371" r:id="rId1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 autoAdjust="0"/>
    <p:restoredTop sz="90307" autoAdjust="0"/>
  </p:normalViewPr>
  <p:slideViewPr>
    <p:cSldViewPr snapToGrid="0">
      <p:cViewPr varScale="1">
        <p:scale>
          <a:sx n="67" d="100"/>
          <a:sy n="67" d="100"/>
        </p:scale>
        <p:origin x="-8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CC3B04D5-7DAE-8040-9BD0-CC316C3CE4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3E2D1F3-31DB-D34E-BA43-7CBA17718D6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07DAC1D-3747-4B21-A130-D603A9226F13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6564E4DF-C6BF-1E4C-9797-9CCE0B4B91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2EC27841-7B24-B844-B0FE-12B3FABC2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798848A-F8B5-404D-B281-6F8C4C8FC0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03EF29A-24C1-EC4B-A925-171A561237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78CF424-A12B-4FD4-A025-A60F6536BD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9117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>
              <a:extLst>
                <a:ext uri="{FF2B5EF4-FFF2-40B4-BE49-F238E27FC236}">
                  <a16:creationId xmlns="" xmlns:a16="http://schemas.microsoft.com/office/drawing/2014/main" id="{0029D169-5EEE-2E4C-AF14-99A5E28D3DCC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>
              <a:extLst>
                <a:ext uri="{FF2B5EF4-FFF2-40B4-BE49-F238E27FC236}">
                  <a16:creationId xmlns="" xmlns:a16="http://schemas.microsoft.com/office/drawing/2014/main" id="{5291717C-EDCD-2043-A977-BB6EB1BD59B8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>
              <a:extLst>
                <a:ext uri="{FF2B5EF4-FFF2-40B4-BE49-F238E27FC236}">
                  <a16:creationId xmlns="" xmlns:a16="http://schemas.microsoft.com/office/drawing/2014/main" id="{022273CA-E813-B143-8919-7A3D6A45671C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>
              <a:extLst>
                <a:ext uri="{FF2B5EF4-FFF2-40B4-BE49-F238E27FC236}">
                  <a16:creationId xmlns="" xmlns:a16="http://schemas.microsoft.com/office/drawing/2014/main" id="{000F473B-C8D4-C44E-9B74-CF0A5CF0465E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>
              <a:extLst>
                <a:ext uri="{FF2B5EF4-FFF2-40B4-BE49-F238E27FC236}">
                  <a16:creationId xmlns="" xmlns:a16="http://schemas.microsoft.com/office/drawing/2014/main" id="{75587C2F-6539-2147-BFF9-11F1CF14F6D1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>
              <a:extLst>
                <a:ext uri="{FF2B5EF4-FFF2-40B4-BE49-F238E27FC236}">
                  <a16:creationId xmlns="" xmlns:a16="http://schemas.microsoft.com/office/drawing/2014/main" id="{811C2C67-81F7-474B-8E1E-0FFA9483FA37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>
              <a:extLst>
                <a:ext uri="{FF2B5EF4-FFF2-40B4-BE49-F238E27FC236}">
                  <a16:creationId xmlns="" xmlns:a16="http://schemas.microsoft.com/office/drawing/2014/main" id="{9EF60F2B-0783-C44B-BB85-52FBFDD4B58D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>
              <a:extLst>
                <a:ext uri="{FF2B5EF4-FFF2-40B4-BE49-F238E27FC236}">
                  <a16:creationId xmlns="" xmlns:a16="http://schemas.microsoft.com/office/drawing/2014/main" id="{DB30FF23-B9AF-0B4D-9297-D399B1854E30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>
              <a:extLst>
                <a:ext uri="{FF2B5EF4-FFF2-40B4-BE49-F238E27FC236}">
                  <a16:creationId xmlns="" xmlns:a16="http://schemas.microsoft.com/office/drawing/2014/main" id="{37AE4637-8C9F-014A-9DA1-4D5D97CDD42B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>
              <a:extLst>
                <a:ext uri="{FF2B5EF4-FFF2-40B4-BE49-F238E27FC236}">
                  <a16:creationId xmlns="" xmlns:a16="http://schemas.microsoft.com/office/drawing/2014/main" id="{B4C41D1F-C1BC-FF45-9BF0-377F70B0FDB6}"/>
                </a:ext>
              </a:extLst>
            </p:cNvPr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7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4"/>
            <a:ext cx="7766937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0EB633CD-3C71-D148-B836-FA1E5957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2DF8B-CD71-4405-842C-1D341A9CB171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16" name="Footer Placeholder 4">
            <a:extLst>
              <a:ext uri="{FF2B5EF4-FFF2-40B4-BE49-F238E27FC236}">
                <a16:creationId xmlns="" xmlns:a16="http://schemas.microsoft.com/office/drawing/2014/main" id="{4D1CD3C9-B108-B94F-A3FB-F1C7552F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38FCBD58-0B66-2F45-8D9A-1AD3F55C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C32E7-9758-4234-8692-BFD4F231EF0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D4D86-E35E-4712-B8F3-091F93559C02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41ABF-7571-4C17-AB5A-DB6AFDBD985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8245AA2-6995-0C49-9E94-3076B169C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4CBB96C-F6A9-F94E-9450-92EA037CB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</a:rPr>
              <a:t>”</a:t>
            </a:r>
            <a:endParaRPr lang="en-US" altLang="ru-RU">
              <a:solidFill>
                <a:srgbClr val="C0E47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40" y="3632201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30B0FDCB-1AC7-0347-BADE-447DE75537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BC9D-02B8-413D-9951-1D430E51CE04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03204E71-14F0-8D42-92E5-FFE0C7456B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E148B36A-28C6-5C41-84E1-E7CF66C172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2C327AA-5337-4086-8E11-F629199BAFC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BAB62-119B-489E-9D00-56874D74E654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8A036-F7BF-430C-9882-BE29718EDE8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130DB33-B026-E44E-8F34-A3BA356CA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72BF338-EF05-D642-8255-F8C336BAE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609600"/>
            <a:ext cx="809413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4" y="4013201"/>
            <a:ext cx="859666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71D2DB5C-5057-984D-87BC-5CFC9904B2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6782E-708F-4594-9F02-F874A2601B15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1204D750-8C56-1E46-BC58-200B5E2266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BF1B72FA-12E9-AE4A-975B-00654407D4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617F98F-4BFF-49BE-926E-932EFE0C97E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4" y="4013201"/>
            <a:ext cx="859666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BD4B7-FBF3-43AA-92D0-F6196A0A0D51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D022E1F-636B-4257-8DA0-9CDEE2E7396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D3705-0BA7-4ED2-B994-8BC69C0AAC33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70200-0FD3-4A96-B088-A8EC297554B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600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49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4AB07-E601-44C0-B4D3-163455FD04C5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5373C-1364-4D8F-BE8F-699589ADB7F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86BCF-DD35-4AE9-878B-9CD4D904109A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B63A7-AB89-48FE-8FEF-F931DA46195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45048-74DB-45BF-B460-1D7425FC5A3E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51BD0-6B70-4FDB-9B8B-A6639914436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6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1" y="2160590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45523-BC8C-45D7-B86B-C86998B2558A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A87A9-7FBA-45D2-9963-AFFECD4D591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7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7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8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31E83-9094-4DF7-AEC5-FC87E6D693DC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32B19-0E3F-4681-AEBA-698666B0DCD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E9226-3F5A-46CA-A0BE-7DD97DF284D1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2D140-79CC-4D9A-A15E-B9336EEF990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2653F-2556-4A4E-BAFA-6D0B056C970F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7EE38-4D6A-43BE-9B31-877798E40C2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3" y="514925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1B242-6256-4C21-9A0E-F28949C5B232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92F8A-C92E-4428-A2D5-8D64A174494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4A4D3-68EB-4CEB-A6FC-A6C3BE4E8146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DEA8F-EE44-4127-AB6F-E322B8B247E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87CB3F0B-E3D1-A44A-BE32-DBBE8CC51134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91C32857-7274-9841-806B-71C46BBDD13A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="" xmlns:a16="http://schemas.microsoft.com/office/drawing/2014/main" id="{602910B3-065A-DB45-AF7C-3C106E3135C2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="" xmlns:a16="http://schemas.microsoft.com/office/drawing/2014/main" id="{F0817C6D-AA6B-5F4D-8A9D-6B22433C6033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="" xmlns:a16="http://schemas.microsoft.com/office/drawing/2014/main" id="{942BE2BB-0A79-AC41-855A-4DEFF1707D4A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="" xmlns:a16="http://schemas.microsoft.com/office/drawing/2014/main" id="{D87E2E06-7484-7049-AB55-87252107A59D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="" xmlns:a16="http://schemas.microsoft.com/office/drawing/2014/main" id="{DC945C32-2F56-5241-BDB9-BD3F9436EEA3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="" xmlns:a16="http://schemas.microsoft.com/office/drawing/2014/main" id="{5592261C-E73A-EF41-BFC4-598C37C9CC1D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="" xmlns:a16="http://schemas.microsoft.com/office/drawing/2014/main" id="{98E793DE-11A1-9B4C-8FBF-24283F65CC9F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="" xmlns:a16="http://schemas.microsoft.com/office/drawing/2014/main" id="{BE215A58-E00D-A243-9B23-51D73F19DDE8}"/>
                </a:ext>
              </a:extLst>
            </p:cNvPr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F66CEA-FF18-E444-A742-E141D59011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C12837-10D4-4AFE-8CDE-DE32C036D063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0DBCED-5D33-B844-827B-92FFC8330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0099B0-0C10-9C4B-80D2-422CF511C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Trebuchet MS" pitchFamily="34" charset="0"/>
              </a:defRPr>
            </a:lvl1pPr>
          </a:lstStyle>
          <a:p>
            <a:fld id="{9F7E20DC-EE86-4D19-AD27-902D965EBBC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7" r:id="rId11"/>
    <p:sldLayoutId id="2147484272" r:id="rId12"/>
    <p:sldLayoutId id="2147484278" r:id="rId13"/>
    <p:sldLayoutId id="2147484273" r:id="rId14"/>
    <p:sldLayoutId id="2147484274" r:id="rId15"/>
    <p:sldLayoutId id="214748427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www.volgau.com/%d0%bd%d0%be%d0%b2%d0%be%d1%81%d1%82%d0%b8/2021/%d0%bc%d0%b0%d1%80%d1%82-2021/%d1%81%d1%82%d1%83%d0%b4%d0%b5%d0%bd%d1%82%d1%8b-%d0%b2%d0%be%d0%bb%d0%b3%d0%b0%d1%83-%d0%bf%d1%80%d0%b8%d0%bd%d1%8f%d0%bb%d0%b8-%d1%83%d1%87%d0%b0%d1%81%d1%82%d0%b8%d0%b5-%d0%b2-%d0%b4%d0%b8%d1%81%d0%ba%d1%83%d1%81%d1%81%d0%b8%d0%b8-%d0%bf%d0%be-%d0%b2%d0%be%d0%bf%d1%80%d0%be%d1%81%d0%b0%d0%bc-%d1%8d%d0%ba%d0%be%d0%bb%d0%be%d0%b3%d0%b8%d0%b8-%d0%b8-%d1%83%d1%80%d0%b1%d0%b0%d0%bd%d0%b8%d1%81%d1%82%d0%b8%d0%ba%d0%b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volgau.com/LinkClick.aspx?fileticket=tQXST4Tqj8w=&amp;tabid=17767&amp;portalid=0&amp;mid=37516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www.volgau.com/LinkClick.aspx?fileticket=ywh69pUDUwE=&amp;tabid=17767&amp;portalid=0&amp;mid=3751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volgau.com/%d0%bd%d0%be%d0%b2%d0%be%d1%81%d1%82%d0%b8/2021/%d0%bc%d0%b0%d1%80%d1%82-2021/%d1%81%d1%82%d1%83%d0%b4%d0%b5%d0%bd%d1%82%d1%8b-%d0%b8%d0%bd%d0%be-%d0%bf%d1%80%d0%b8%d1%81%d0%be%d0%b5%d0%b4%d0%b8%d0%bd%d0%b8%d0%bb%d0%b8%d1%81%d1%8c-%d0%ba-%d0%b1%d0%b8%d1%82%d0%b2%d0%b5-%d1%8d%d0%ba%d0%be%d0%bf%d1%80%d0%be%d1%81%d0%b2%d0%b5%d1%82%d0%b8%d1%82%d0%b5%d0%bb%d0%b5%d0%b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A9AB99-4BC0-B742-BC7D-3194E95EE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3420783"/>
            <a:ext cx="9072562" cy="1782762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Краткий отчет о работе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Волгоградского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областного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отделения Российской экологической академии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году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000" y="0"/>
            <a:ext cx="2044700" cy="1866900"/>
          </a:xfrm>
          <a:prstGeom prst="rect">
            <a:avLst/>
          </a:prstGeom>
          <a:noFill/>
        </p:spPr>
      </p:pic>
      <p:pic>
        <p:nvPicPr>
          <p:cNvPr id="19460" name="Picture 6" descr="E:\Природоохранный союз\Разное\отправить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4661" y="0"/>
            <a:ext cx="2086064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 txBox="1">
            <a:spLocks/>
          </p:cNvSpPr>
          <p:nvPr/>
        </p:nvSpPr>
        <p:spPr>
          <a:xfrm>
            <a:off x="2386014" y="227014"/>
            <a:ext cx="5786438" cy="685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Участие в конференциях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11860" t="20501" r="29941" b="21484"/>
          <a:stretch>
            <a:fillRect/>
          </a:stretch>
        </p:blipFill>
        <p:spPr bwMode="auto">
          <a:xfrm>
            <a:off x="5186362" y="942975"/>
            <a:ext cx="5894324" cy="330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Вклад молодых ученых в реализацию приоритетных направлений развития агропромышленного комплек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" y="942974"/>
            <a:ext cx="3687764" cy="2602563"/>
          </a:xfrm>
          <a:prstGeom prst="rect">
            <a:avLst/>
          </a:prstGeom>
          <a:noFill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 l="9187" t="14844" r="7467" b="11914"/>
          <a:stretch>
            <a:fillRect/>
          </a:stretch>
        </p:blipFill>
        <p:spPr bwMode="auto">
          <a:xfrm>
            <a:off x="342900" y="3657601"/>
            <a:ext cx="601492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 cstate="print"/>
          <a:srcRect l="6991" t="14453" r="23828" b="7031"/>
          <a:stretch>
            <a:fillRect/>
          </a:stretch>
        </p:blipFill>
        <p:spPr bwMode="auto">
          <a:xfrm>
            <a:off x="7201542" y="3959271"/>
            <a:ext cx="4542784" cy="289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" y="934137"/>
            <a:ext cx="493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-  Региональный сельскохозяйственный форум День Поля «ВолгоградАГРО-2021»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075" y="1967211"/>
            <a:ext cx="45958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-   Международная агропромышленная выставка-ярмарка "</a:t>
            </a:r>
            <a:r>
              <a:rPr lang="ru-RU" dirty="0" err="1" smtClean="0"/>
              <a:t>Агрорусь</a:t>
            </a:r>
            <a:r>
              <a:rPr lang="ru-RU" dirty="0" smtClean="0"/>
              <a:t>", организованная Министерством сельского хозяйства России </a:t>
            </a:r>
          </a:p>
          <a:p>
            <a:r>
              <a:rPr lang="ru-RU" dirty="0" smtClean="0"/>
              <a:t>Санкт-Петербург, </a:t>
            </a:r>
            <a:r>
              <a:rPr lang="ru-RU" dirty="0" err="1" smtClean="0"/>
              <a:t>Экспофорум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6699" y="3791634"/>
            <a:ext cx="46624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-  Всероссийская специализированная выставка-ярмарка «Волгоградский овощевод»</a:t>
            </a:r>
            <a:endParaRPr lang="ru-RU" dirty="0"/>
          </a:p>
        </p:txBody>
      </p:sp>
      <p:sp>
        <p:nvSpPr>
          <p:cNvPr id="5" name="Заголовок 1">
            <a:extLst/>
          </p:cNvPr>
          <p:cNvSpPr txBox="1">
            <a:spLocks/>
          </p:cNvSpPr>
          <p:nvPr/>
        </p:nvSpPr>
        <p:spPr>
          <a:xfrm>
            <a:off x="342900" y="227014"/>
            <a:ext cx="10358437" cy="685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Участие в 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выставках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3" y="5103674"/>
            <a:ext cx="114728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Члены </a:t>
            </a:r>
            <a:r>
              <a:rPr lang="ru-RU" dirty="0" smtClean="0"/>
              <a:t>областного </a:t>
            </a:r>
            <a:r>
              <a:rPr lang="ru-RU" dirty="0" smtClean="0"/>
              <a:t>отделения РЭА удостоены 1 золотой медали XXXI специализированной межрегиональной ярмарки «Агропромышленный комплекс 2021», 1 золотой медали «Волгоградский АГРОФОРУМ», 1 золотой медали ДЕНЬ ПОЛЯ «</a:t>
            </a:r>
            <a:r>
              <a:rPr lang="ru-RU" dirty="0" err="1" smtClean="0"/>
              <a:t>ВолгоградАГРО</a:t>
            </a:r>
            <a:r>
              <a:rPr lang="ru-RU" dirty="0" smtClean="0"/>
              <a:t>», 1 золотой медали 30-ая Международной агропромышленной выставки-ярмарки «АГРОРУСЬ-2021», 1 золотой медали ДЕНЬ ПОЛЯ «Волгоградский ОВОЩЕВОД», 1 золотой медали выставки «</a:t>
            </a:r>
            <a:r>
              <a:rPr lang="ru-RU" dirty="0" err="1" smtClean="0"/>
              <a:t>ВолгоградАГРО</a:t>
            </a:r>
            <a:r>
              <a:rPr lang="ru-RU" dirty="0" smtClean="0"/>
              <a:t>», </a:t>
            </a:r>
            <a:r>
              <a:rPr lang="ru-RU" dirty="0" err="1" smtClean="0"/>
              <a:t>благодарно-сти</a:t>
            </a:r>
            <a:r>
              <a:rPr lang="ru-RU" dirty="0" smtClean="0"/>
              <a:t> 23-ая Российская агропромышленная выставка «ЗОЛОТАЯ ОСЕНЬ - 2021».</a:t>
            </a:r>
            <a:endParaRPr lang="ru-RU" dirty="0"/>
          </a:p>
        </p:txBody>
      </p:sp>
      <p:pic>
        <p:nvPicPr>
          <p:cNvPr id="50178" name="Picture 2" descr="https://gtn-pravda.ru/static/2019/07/agrorus11.jpg"/>
          <p:cNvPicPr>
            <a:picLocks noChangeAspect="1" noChangeArrowheads="1"/>
          </p:cNvPicPr>
          <p:nvPr/>
        </p:nvPicPr>
        <p:blipFill>
          <a:blip r:embed="rId2" cstate="print"/>
          <a:srcRect l="15139" t="8205" r="6998" b="16216"/>
          <a:stretch>
            <a:fillRect/>
          </a:stretch>
        </p:blipFill>
        <p:spPr bwMode="auto">
          <a:xfrm>
            <a:off x="8643938" y="214314"/>
            <a:ext cx="3314700" cy="2146741"/>
          </a:xfrm>
          <a:prstGeom prst="rect">
            <a:avLst/>
          </a:prstGeom>
          <a:noFill/>
        </p:spPr>
      </p:pic>
      <p:pic>
        <p:nvPicPr>
          <p:cNvPr id="50180" name="Picture 4" descr="https://apknews.su/files/original/1zt/1ztzu01eqmc.jpg"/>
          <p:cNvPicPr>
            <a:picLocks noChangeAspect="1" noChangeArrowheads="1"/>
          </p:cNvPicPr>
          <p:nvPr/>
        </p:nvPicPr>
        <p:blipFill>
          <a:blip r:embed="rId3" cstate="print"/>
          <a:srcRect t="13893" r="5332" b="11412"/>
          <a:stretch>
            <a:fillRect/>
          </a:stretch>
        </p:blipFill>
        <p:spPr bwMode="auto">
          <a:xfrm>
            <a:off x="4689878" y="1971675"/>
            <a:ext cx="5924993" cy="3114677"/>
          </a:xfrm>
          <a:prstGeom prst="rect">
            <a:avLst/>
          </a:prstGeom>
          <a:noFill/>
        </p:spPr>
      </p:pic>
      <p:pic>
        <p:nvPicPr>
          <p:cNvPr id="50182" name="Picture 6" descr="https://prodrinok.ru/wp-content/gallery/volgogradagro-21019-post-reliz/z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5353" y="285749"/>
            <a:ext cx="2462835" cy="1643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 txBox="1">
            <a:spLocks/>
          </p:cNvSpPr>
          <p:nvPr/>
        </p:nvSpPr>
        <p:spPr>
          <a:xfrm>
            <a:off x="0" y="0"/>
            <a:ext cx="11815763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Участие во</a:t>
            </a:r>
            <a:r>
              <a:rPr kumimoji="0" lang="ru-RU" sz="35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500" b="1" dirty="0" smtClean="0"/>
              <a:t>Всероссийском слёте молодежных клубов Русского географического общества (РГО)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900" y="1195418"/>
            <a:ext cx="11315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В августе 2021 года Всероссийский слёт впервые проходил на нашей, Волгоградской, земле, благодаря тому, что федеральном уровне высоко оценили деятельность </a:t>
            </a:r>
            <a:r>
              <a:rPr lang="ru-RU" dirty="0" err="1" smtClean="0"/>
              <a:t>Камышинского</a:t>
            </a:r>
            <a:r>
              <a:rPr lang="ru-RU" dirty="0" smtClean="0"/>
              <a:t> молодежного клуба РГО "Новое поколение" в сфере охраны окружающей среды и развития экологического туризма - за плодотворную работу клуб удостоен гранта РГО на реализацию проектов.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611" y="2333685"/>
            <a:ext cx="115300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 С членами </a:t>
            </a:r>
            <a:r>
              <a:rPr lang="ru-RU" dirty="0" err="1" smtClean="0"/>
              <a:t>Камышинского</a:t>
            </a:r>
            <a:r>
              <a:rPr lang="ru-RU" dirty="0" smtClean="0"/>
              <a:t> клуба "Новое поколение" </a:t>
            </a:r>
            <a:r>
              <a:rPr lang="ru-RU" dirty="0" smtClean="0"/>
              <a:t>областное </a:t>
            </a:r>
            <a:r>
              <a:rPr lang="ru-RU" dirty="0" smtClean="0"/>
              <a:t>отделение РЭА объединяет много общих интересов. </a:t>
            </a:r>
            <a:r>
              <a:rPr lang="ru-RU" dirty="0" err="1" smtClean="0"/>
              <a:t>Камышане</a:t>
            </a:r>
            <a:r>
              <a:rPr lang="ru-RU" dirty="0" smtClean="0"/>
              <a:t> активно участвуют в  проектах, направленных на экологическое просвещение, изучение природных достопримечательностей и развитие экологического туризма, реализуют свои инициативы в рамках Всероссийского экологического марафона "Дни зелёных действий".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8129" name="Picture 1" descr="C:\Users\User\Downloads\QC_rvjNKn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7529" y="3586161"/>
            <a:ext cx="5403970" cy="30432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6237" y="355517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    В волгоградском слете молодежных клубов РГО приняли участие представители 30 регионов России. Они с большим интересом обсуждали предложения регионального отделения РЭА о развитии  "зелёного" туризма в Волгоградской области, ориентированного на сохранение природного и культурного наследия в регионе, на изучение уникальных природных уголков края. Разработка маршрутов "зелёного" туризма тоже стала одной из инициатив а рамках Всероссийского экологического марафона "Дни зелёных действий".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 txBox="1">
            <a:spLocks/>
          </p:cNvSpPr>
          <p:nvPr/>
        </p:nvSpPr>
        <p:spPr>
          <a:xfrm>
            <a:off x="414338" y="184151"/>
            <a:ext cx="10258424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Участие в мероприятиях по вопросам экологии и </a:t>
            </a:r>
            <a:r>
              <a:rPr kumimoji="0" lang="ru-RU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урбанистики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Рисунок 3" descr="Студенты ВолГАУ приняли участие в дискуссии по вопросам экологии и урбанистики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00977" y="4200525"/>
            <a:ext cx="4110036" cy="2657475"/>
          </a:xfrm>
          <a:prstGeom prst="rect">
            <a:avLst/>
          </a:prstGeom>
          <a:noFill/>
          <a:ln>
            <a:noFill/>
          </a:ln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85750" y="1326070"/>
            <a:ext cx="73152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          27 марта 2021 года волонтеры и активисты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областного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отделения РЭА, обучающиеся  на эколого-мелиоративном факультете Волгоградского ГАУ присоединились к первой всероссийской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онлайн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 конференции Студенческого совета МГУ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Eco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and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the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city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         Конференция состоялась в формате TED-выступлений более 10 ведущих специалистов в различных областях — экология,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урбанистика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нетворкинг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, дизайн, проектная деятельность и многих других.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       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Обсуждение многочисленных вопросов, таких как – текущая экологическая ситуация в городах; «сломанное звено» в построении экономики замкнутого цикла; водный урбанизм, его связь с экологией и устойчивым развитием города; советы руководителя проекта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дЕльный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 круговорот»; что есть устойчивое потребление и откуда оно берётся; концепция устойчивого дизайна; связь экологии, дизайна и новой городской культуры; бытовая химия и ее влияние на экологию; принципы нового урбанизма и их экологические аспект – и других интересных тем, состоялось в специальном чате для участников.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Рисунок 5" descr="Студенты ВолГАУ приняли участие в дискуссии по вопросам экологии и урбанистики">
            <a:hlinkClick r:id="rId4" tgtFrame="&quot;_blank&quot;" tooltip="&quot;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972550" y="852170"/>
            <a:ext cx="2990850" cy="1676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Студенты ВолГАУ приняли участие в дискуссии по вопросам экологии и урбанистики">
            <a:hlinkClick r:id="rId6" tgtFrame="&quot;_blank&quot;" tooltip="&quot;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086090" y="2195195"/>
            <a:ext cx="3335020" cy="1867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 txBox="1">
            <a:spLocks/>
          </p:cNvSpPr>
          <p:nvPr/>
        </p:nvSpPr>
        <p:spPr>
          <a:xfrm>
            <a:off x="3429002" y="184151"/>
            <a:ext cx="5714999" cy="685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Экопросвещение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dnn_ctr37521_ViewAgent_listAgent_imageImage_0" descr="Студенты ИНО присоединились к &quot;Битве Экопросветителей&quot;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511721" y="2444944"/>
            <a:ext cx="5480255" cy="3484368"/>
          </a:xfrm>
          <a:prstGeom prst="rect">
            <a:avLst/>
          </a:prstGeom>
          <a:noFill/>
          <a:ln>
            <a:noFill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79287" y="929519"/>
            <a:ext cx="92011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1" hangingPunct="1"/>
            <a:r>
              <a:rPr lang="ru-RU" dirty="0" smtClean="0">
                <a:solidFill>
                  <a:srgbClr val="212529"/>
                </a:solidFill>
                <a:ea typeface="Times New Roman" pitchFamily="18" charset="0"/>
              </a:rPr>
              <a:t>           Волонтеры и активисты </a:t>
            </a:r>
            <a:r>
              <a:rPr lang="ru-RU" dirty="0" smtClean="0">
                <a:solidFill>
                  <a:srgbClr val="212529"/>
                </a:solidFill>
                <a:ea typeface="Times New Roman" pitchFamily="18" charset="0"/>
              </a:rPr>
              <a:t>областного </a:t>
            </a:r>
            <a:r>
              <a:rPr lang="ru-RU" dirty="0" smtClean="0">
                <a:solidFill>
                  <a:srgbClr val="212529"/>
                </a:solidFill>
                <a:ea typeface="Times New Roman" pitchFamily="18" charset="0"/>
              </a:rPr>
              <a:t>отделения РЭА, обучающиеся  на эколого-мелиоративном факультете Волгоградского ГАУ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приняли активное участие во Всероссийской акции «Битва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экопросветителей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», деятельность которой реализуется при поддержке Министерства просвещения Российской Федерации.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54870" y="2059917"/>
            <a:ext cx="61901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         26 и 29 марта 2021 г. Члены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областного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отделения РЭА  провели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экоуроки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 для студентов Волгоградского ГАУ.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         На занятиях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Лесомания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» преподаватели помогли сформировать бережное отношение к лесным угодьям – студенты обучились навыкам ответственного выбора и использования продукции из древесины, получили новые знания о лесах и проблеме их исчезновения, а также об истории лесоразведения в Волгоградской области.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ea typeface="Times New Roman" pitchFamily="18" charset="0"/>
              </a:rPr>
              <a:t>          Насколько важно сохранять биологическое разнообразие, о роли редких видов животных и растений в природных системах и о том, какие действия каждый из нас может предпринимать для их сохранения рассказали на уроке «Сохранение редких видов».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328738" y="398463"/>
            <a:ext cx="8058151" cy="685800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36551" y="1438275"/>
            <a:ext cx="2606675" cy="10156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Экспертная экологическая деятельность</a:t>
            </a: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879476" y="5580062"/>
            <a:ext cx="3360737" cy="10156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/>
              <a:t>Консультирование </a:t>
            </a:r>
            <a:br>
              <a:rPr lang="ru-RU" sz="2000" dirty="0"/>
            </a:br>
            <a:r>
              <a:rPr lang="ru-RU" sz="2000" dirty="0"/>
              <a:t>по вопросам </a:t>
            </a:r>
            <a:r>
              <a:rPr lang="ru-RU" sz="2000" dirty="0" smtClean="0"/>
              <a:t>экологии</a:t>
            </a:r>
            <a:endParaRPr lang="en-US" sz="2000" dirty="0" smtClean="0"/>
          </a:p>
          <a:p>
            <a:pPr algn="ctr"/>
            <a:endParaRPr lang="ru-RU" sz="2000" dirty="0"/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5737225" y="5567364"/>
            <a:ext cx="3443288" cy="1016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/>
              <a:t>Совершенствование экологического законодательства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7773987" y="1398588"/>
            <a:ext cx="2270126" cy="10156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Экологическое </a:t>
            </a:r>
            <a:r>
              <a:rPr lang="ru-RU" sz="2000" dirty="0" smtClean="0"/>
              <a:t>просвещение</a:t>
            </a:r>
            <a:endParaRPr lang="en-US" sz="2000" dirty="0" smtClean="0"/>
          </a:p>
          <a:p>
            <a:pPr algn="ctr"/>
            <a:endParaRPr lang="ru-RU" sz="2000" dirty="0"/>
          </a:p>
        </p:txBody>
      </p:sp>
      <p:cxnSp>
        <p:nvCxnSpPr>
          <p:cNvPr id="10" name="Прямая со стрелкой 9">
            <a:extLst/>
          </p:cNvPr>
          <p:cNvCxnSpPr>
            <a:stCxn id="2" idx="2"/>
            <a:endCxn id="6147" idx="0"/>
          </p:cNvCxnSpPr>
          <p:nvPr/>
        </p:nvCxnSpPr>
        <p:spPr>
          <a:xfrm flipH="1">
            <a:off x="1639889" y="1084263"/>
            <a:ext cx="3717925" cy="3540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/>
          </p:cNvPr>
          <p:cNvCxnSpPr>
            <a:stCxn id="2" idx="2"/>
            <a:endCxn id="6148" idx="0"/>
          </p:cNvCxnSpPr>
          <p:nvPr/>
        </p:nvCxnSpPr>
        <p:spPr>
          <a:xfrm flipH="1">
            <a:off x="2559845" y="1084263"/>
            <a:ext cx="2797969" cy="44957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/>
          </p:cNvPr>
          <p:cNvCxnSpPr>
            <a:stCxn id="2" idx="2"/>
            <a:endCxn id="6149" idx="0"/>
          </p:cNvCxnSpPr>
          <p:nvPr/>
        </p:nvCxnSpPr>
        <p:spPr>
          <a:xfrm>
            <a:off x="5357814" y="1084263"/>
            <a:ext cx="2101055" cy="44831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/>
          </p:cNvPr>
          <p:cNvCxnSpPr>
            <a:stCxn id="2" idx="2"/>
            <a:endCxn id="6150" idx="0"/>
          </p:cNvCxnSpPr>
          <p:nvPr/>
        </p:nvCxnSpPr>
        <p:spPr>
          <a:xfrm>
            <a:off x="5357814" y="1084263"/>
            <a:ext cx="3551236" cy="3143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458" name="Picture 2" descr="https://static.tildacdn.com/tild6137-3635-4566-a363-343630643766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3357563" cy="3357563"/>
          </a:xfrm>
          <a:prstGeom prst="rect">
            <a:avLst/>
          </a:prstGeom>
          <a:noFill/>
        </p:spPr>
      </p:pic>
      <p:pic>
        <p:nvPicPr>
          <p:cNvPr id="19460" name="Picture 4" descr="https://static.tildacdn.com/tild3564-6233-4037-b538-376438666338/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3136" y="1785938"/>
            <a:ext cx="3957638" cy="3957638"/>
          </a:xfrm>
          <a:prstGeom prst="rect">
            <a:avLst/>
          </a:prstGeom>
          <a:noFill/>
        </p:spPr>
      </p:pic>
      <p:pic>
        <p:nvPicPr>
          <p:cNvPr id="19464" name="Picture 8" descr="https://static.tildacdn.com/tild3138-3534-4463-b665-653462313336/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4086" y="2443162"/>
            <a:ext cx="3757613" cy="4014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 txBox="1">
            <a:spLocks/>
          </p:cNvSpPr>
          <p:nvPr/>
        </p:nvSpPr>
        <p:spPr>
          <a:xfrm>
            <a:off x="385763" y="0"/>
            <a:ext cx="8843962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Совершенствование экологического законодательства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888" y="1032987"/>
            <a:ext cx="111585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В июле 2021 года члены </a:t>
            </a:r>
            <a:r>
              <a:rPr lang="ru-RU" dirty="0" smtClean="0"/>
              <a:t>областного </a:t>
            </a:r>
            <a:r>
              <a:rPr lang="ru-RU" dirty="0" smtClean="0"/>
              <a:t>отделения РЭА в составе Экологического совета при Волгоградской областной Думе рассматривали вопросы соблюдения природоохранного законодательства при заборе воды из реки </a:t>
            </a:r>
            <a:r>
              <a:rPr lang="ru-RU" dirty="0" err="1" smtClean="0"/>
              <a:t>Иловля</a:t>
            </a:r>
            <a:r>
              <a:rPr lang="ru-RU" dirty="0" smtClean="0"/>
              <a:t>. В ходе заседание было высказано мнение, что дополнительный забор больших объемов воды может оказаться губительным для </a:t>
            </a:r>
            <a:r>
              <a:rPr lang="ru-RU" dirty="0" err="1" smtClean="0"/>
              <a:t>Иловли</a:t>
            </a:r>
            <a:r>
              <a:rPr lang="ru-RU" dirty="0" smtClean="0"/>
              <a:t>. При этом её водные и рыбные запасы необходимы для десятков тысяч человек, живущих в близлежащих поселениях.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5" y="2333685"/>
            <a:ext cx="53149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      Эксперты обсудили инициативу об изменениях федерального законодательства, которые предусматривают применение экологически безопасных – наилучших доступных технологий при выполнении работ на водных объектах. Ситуация на реке </a:t>
            </a:r>
            <a:r>
              <a:rPr lang="ru-RU" dirty="0" err="1" smtClean="0"/>
              <a:t>Иловля</a:t>
            </a:r>
            <a:r>
              <a:rPr lang="ru-RU" dirty="0" smtClean="0"/>
              <a:t> может послужить толчком для внесения таких поправок, что в конечном счете поможет сохранить малые реки в масштабах всей страны».</a:t>
            </a:r>
          </a:p>
          <a:p>
            <a:pPr algn="just"/>
            <a:r>
              <a:rPr lang="ru-RU" dirty="0" smtClean="0"/>
              <a:t>         Депутаты Волгоградской областной Думы готовы разработать соответствующее предложение, чтобы вынести его на рассмотрение Южно-Российской Парламентской Ассоциации.</a:t>
            </a:r>
            <a:endParaRPr lang="ru-RU" dirty="0"/>
          </a:p>
        </p:txBody>
      </p:sp>
      <p:pic>
        <p:nvPicPr>
          <p:cNvPr id="43010" name="Picture 2" descr="C:\Users\User\Desktop\c6d50542e09b6a8f0e3b3bf2b1692bf6.jpg"/>
          <p:cNvPicPr>
            <a:picLocks noChangeAspect="1" noChangeArrowheads="1"/>
          </p:cNvPicPr>
          <p:nvPr/>
        </p:nvPicPr>
        <p:blipFill>
          <a:blip r:embed="rId2" cstate="print"/>
          <a:srcRect t="8834" b="4710"/>
          <a:stretch>
            <a:fillRect/>
          </a:stretch>
        </p:blipFill>
        <p:spPr bwMode="auto">
          <a:xfrm>
            <a:off x="5807082" y="2871788"/>
            <a:ext cx="6180132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213" y="1285876"/>
            <a:ext cx="602456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Продолжается реализация инициативы губернатора Волгоградской области А.И. </a:t>
            </a:r>
            <a:r>
              <a:rPr lang="ru-RU" dirty="0" err="1" smtClean="0"/>
              <a:t>Бочарова</a:t>
            </a:r>
            <a:r>
              <a:rPr lang="ru-RU" dirty="0" smtClean="0"/>
              <a:t> по оздоровлению и развитию реки Дон и Донского бассейна. Эта инициатива, предложенная </a:t>
            </a:r>
            <a:r>
              <a:rPr lang="ru-RU" dirty="0" err="1" smtClean="0"/>
              <a:t>Экосоветом</a:t>
            </a:r>
            <a:r>
              <a:rPr lang="ru-RU" dirty="0" smtClean="0"/>
              <a:t> при Волгоградской областной Думе и </a:t>
            </a:r>
            <a:r>
              <a:rPr lang="ru-RU" dirty="0" smtClean="0"/>
              <a:t>областным отделением </a:t>
            </a:r>
            <a:r>
              <a:rPr lang="ru-RU" dirty="0" smtClean="0"/>
              <a:t>РЭА,  получила поддержку парламентариев Волгоградской и Ростовской областей, одобрена на конференции ЮРПА.⠀</a:t>
            </a:r>
            <a:br>
              <a:rPr lang="ru-RU" dirty="0" smtClean="0"/>
            </a:br>
            <a:r>
              <a:rPr lang="ru-RU" dirty="0" smtClean="0"/>
              <a:t>          После чего на федеральном уровне был сформирован пакет предложений и утвержден план конкретных шагов по реализации инициативы.</a:t>
            </a:r>
          </a:p>
          <a:p>
            <a:pPr algn="just"/>
            <a:r>
              <a:rPr lang="ru-RU" dirty="0" smtClean="0"/>
              <a:t>           В июле нынешнего года мероприятия, направленные на восстановление Дона и впадающих в него рек, сохранение биологических ресурсов и снижение отводимых со сточными водами загрязняющих веществ, включены в «дорожную карту», утвержденную Правительством РФ.</a:t>
            </a:r>
            <a:endParaRPr lang="ru-RU" dirty="0"/>
          </a:p>
        </p:txBody>
      </p:sp>
      <p:sp>
        <p:nvSpPr>
          <p:cNvPr id="3" name="Заголовок 1">
            <a:extLst/>
          </p:cNvPr>
          <p:cNvSpPr txBox="1">
            <a:spLocks/>
          </p:cNvSpPr>
          <p:nvPr/>
        </p:nvSpPr>
        <p:spPr>
          <a:xfrm>
            <a:off x="385763" y="0"/>
            <a:ext cx="8843962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defRPr/>
            </a:pPr>
            <a:r>
              <a:rPr lang="ru-RU" sz="3500" b="1" dirty="0" smtClean="0">
                <a:solidFill>
                  <a:schemeClr val="accent2">
                    <a:lumMod val="50000"/>
                  </a:schemeClr>
                </a:solidFill>
                <a:ea typeface="+mj-ea"/>
              </a:rPr>
              <a:t>Законодательные экологические инициативы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5058" name="Picture 2" descr="https://i.pinimg.com/originals/b0/ea/68/b0ea687abe40d0414edcf6d0a44f9b8f.jpg"/>
          <p:cNvPicPr>
            <a:picLocks noChangeAspect="1" noChangeArrowheads="1"/>
          </p:cNvPicPr>
          <p:nvPr/>
        </p:nvPicPr>
        <p:blipFill>
          <a:blip r:embed="rId2" cstate="print"/>
          <a:srcRect t="19831"/>
          <a:stretch>
            <a:fillRect/>
          </a:stretch>
        </p:blipFill>
        <p:spPr bwMode="auto">
          <a:xfrm>
            <a:off x="6362621" y="3929063"/>
            <a:ext cx="5224542" cy="2714626"/>
          </a:xfrm>
          <a:prstGeom prst="rect">
            <a:avLst/>
          </a:prstGeom>
          <a:noFill/>
        </p:spPr>
      </p:pic>
      <p:pic>
        <p:nvPicPr>
          <p:cNvPr id="45062" name="Picture 6" descr="http://www.ecogazeta.ru/wp-content/uploads/2018/12/Don-Bylo-reka-2018-6.jpg"/>
          <p:cNvPicPr>
            <a:picLocks noChangeAspect="1" noChangeArrowheads="1"/>
          </p:cNvPicPr>
          <p:nvPr/>
        </p:nvPicPr>
        <p:blipFill>
          <a:blip r:embed="rId3" cstate="print"/>
          <a:srcRect b="12560"/>
          <a:stretch>
            <a:fillRect/>
          </a:stretch>
        </p:blipFill>
        <p:spPr bwMode="auto">
          <a:xfrm>
            <a:off x="6358193" y="1200151"/>
            <a:ext cx="5257799" cy="2586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938" y="937349"/>
            <a:ext cx="53101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       </a:t>
            </a:r>
            <a:r>
              <a:rPr lang="ru-RU" dirty="0" smtClean="0"/>
              <a:t>Предложения Экологического совета при Волгоградской областной Думе и членов </a:t>
            </a:r>
            <a:r>
              <a:rPr lang="ru-RU" dirty="0" smtClean="0"/>
              <a:t>областного </a:t>
            </a:r>
            <a:r>
              <a:rPr lang="ru-RU" dirty="0" smtClean="0"/>
              <a:t>отделения РЭА будут учтены при разработке проектной документации по расчистке реки </a:t>
            </a:r>
            <a:r>
              <a:rPr lang="ru-RU" dirty="0" err="1" smtClean="0"/>
              <a:t>Иловля</a:t>
            </a:r>
            <a:r>
              <a:rPr lang="ru-RU" dirty="0" smtClean="0"/>
              <a:t>. Мероприятие включено в региональный проект «Сохранение уникальных водных объектов» нацпроекта «Экология».</a:t>
            </a:r>
            <a:endParaRPr lang="ru-RU" dirty="0"/>
          </a:p>
        </p:txBody>
      </p:sp>
      <p:sp>
        <p:nvSpPr>
          <p:cNvPr id="3" name="Заголовок 1">
            <a:extLst/>
          </p:cNvPr>
          <p:cNvSpPr txBox="1">
            <a:spLocks/>
          </p:cNvSpPr>
          <p:nvPr/>
        </p:nvSpPr>
        <p:spPr>
          <a:xfrm>
            <a:off x="200026" y="184151"/>
            <a:ext cx="10358436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Экспертная экологическая деятельность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1986" name="AutoShape 2" descr="При расчистке реки Иловля учтут мнение учен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43538" y="3921115"/>
            <a:ext cx="64293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       </a:t>
            </a:r>
            <a:r>
              <a:rPr lang="ru-RU" dirty="0" smtClean="0"/>
              <a:t>В период сложной </a:t>
            </a:r>
            <a:r>
              <a:rPr lang="ru-RU" dirty="0" err="1" smtClean="0"/>
              <a:t>лесопожарной</a:t>
            </a:r>
            <a:r>
              <a:rPr lang="ru-RU" dirty="0" smtClean="0"/>
              <a:t> обстановки члены </a:t>
            </a:r>
            <a:r>
              <a:rPr lang="ru-RU" dirty="0" smtClean="0"/>
              <a:t>областного </a:t>
            </a:r>
            <a:r>
              <a:rPr lang="ru-RU" dirty="0" smtClean="0"/>
              <a:t>отделения РЭА в составе постоянной комиссии Экологического совета при Волгоградской областной Думе по охране, защите, воспроизводству лесов и лесозащитных насаждений внесли предложения по  консолидации усилий всех уполномоченных ведомств, органов местного самоуправления и общественности и созданию добровольных пожарных формирований. </a:t>
            </a:r>
            <a:endParaRPr lang="ru-RU" dirty="0"/>
          </a:p>
        </p:txBody>
      </p:sp>
      <p:pic>
        <p:nvPicPr>
          <p:cNvPr id="41987" name="Picture 3" descr="C:\Users\User\Desktop\d2d677099b3ccecb6d8c732e4234b102.jpg"/>
          <p:cNvPicPr>
            <a:picLocks noChangeAspect="1" noChangeArrowheads="1"/>
          </p:cNvPicPr>
          <p:nvPr/>
        </p:nvPicPr>
        <p:blipFill>
          <a:blip r:embed="rId2" cstate="print"/>
          <a:srcRect l="17102" r="10783"/>
          <a:stretch>
            <a:fillRect/>
          </a:stretch>
        </p:blipFill>
        <p:spPr bwMode="auto">
          <a:xfrm>
            <a:off x="614363" y="3305175"/>
            <a:ext cx="4314826" cy="3369674"/>
          </a:xfrm>
          <a:prstGeom prst="rect">
            <a:avLst/>
          </a:prstGeom>
          <a:noFill/>
        </p:spPr>
      </p:pic>
      <p:pic>
        <p:nvPicPr>
          <p:cNvPr id="41988" name="Picture 4" descr="C:\Users\User\Desktop\aa85942f599c52fafc3a19984eb1d007.jpg"/>
          <p:cNvPicPr>
            <a:picLocks noChangeAspect="1" noChangeArrowheads="1"/>
          </p:cNvPicPr>
          <p:nvPr/>
        </p:nvPicPr>
        <p:blipFill>
          <a:blip r:embed="rId3" cstate="print"/>
          <a:srcRect b="12371"/>
          <a:stretch>
            <a:fillRect/>
          </a:stretch>
        </p:blipFill>
        <p:spPr bwMode="auto">
          <a:xfrm>
            <a:off x="6538913" y="1064416"/>
            <a:ext cx="4619625" cy="3036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7339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/>
              <a:t>Участие в реализации региональных проектов в сфере экологии</a:t>
            </a:r>
            <a:endParaRPr lang="ru-RU" sz="35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5738" y="1109715"/>
            <a:ext cx="116871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Члены </a:t>
            </a:r>
            <a:r>
              <a:rPr lang="ru-RU" dirty="0" smtClean="0"/>
              <a:t>областного </a:t>
            </a:r>
            <a:r>
              <a:rPr lang="ru-RU" dirty="0" smtClean="0"/>
              <a:t>отделения РЭА приняли активное участие в общественном обсуждении хода реализации региональных проектов, направленных на предотвращение проблемы несанкционированных свалок, увеличение доли перерабатываемых отходов, улучшение качества воды.    </a:t>
            </a:r>
          </a:p>
          <a:p>
            <a:pPr algn="just"/>
            <a:r>
              <a:rPr lang="ru-RU" dirty="0" smtClean="0"/>
              <a:t>       Регион вошел в число </a:t>
            </a:r>
            <a:r>
              <a:rPr lang="ru-RU" dirty="0" err="1" smtClean="0"/>
              <a:t>пилотных</a:t>
            </a:r>
            <a:r>
              <a:rPr lang="ru-RU" dirty="0" smtClean="0"/>
              <a:t> субъектов РФ по внедрению современной системы раздельного сбора отходов через сеть </a:t>
            </a:r>
            <a:r>
              <a:rPr lang="ru-RU" dirty="0" err="1" smtClean="0"/>
              <a:t>фандоматов</a:t>
            </a:r>
            <a:r>
              <a:rPr lang="ru-RU" dirty="0" smtClean="0"/>
              <a:t>. В 2021 году в торговых центрах, супермаркетах, парках, других местах массового пребывания людей будет установлено порядка 300 аппаратов для приема стеклянной, пластиковой и алюминиевой тары.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2785347"/>
            <a:ext cx="74580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</a:t>
            </a:r>
          </a:p>
          <a:p>
            <a:pPr algn="just"/>
            <a:r>
              <a:rPr lang="ru-RU" dirty="0" smtClean="0"/>
              <a:t>          Продолжилась в 2021 году и реализация российско-шведского проекта «Предотвращение образования и сокращение захоронения отходов» на территории </a:t>
            </a:r>
            <a:r>
              <a:rPr lang="ru-RU" dirty="0" err="1" smtClean="0"/>
              <a:t>Среднеахтубинского</a:t>
            </a:r>
            <a:r>
              <a:rPr lang="ru-RU" dirty="0" smtClean="0"/>
              <a:t> и </a:t>
            </a:r>
            <a:r>
              <a:rPr lang="ru-RU" dirty="0" err="1" smtClean="0"/>
              <a:t>Светлоярского</a:t>
            </a:r>
            <a:r>
              <a:rPr lang="ru-RU" dirty="0" smtClean="0"/>
              <a:t> районов. Только в минувшем году здесь было собрано для последующей обработки и утилизации 300 штук отработанных ртутьсодержащих ламп, 92 кг батареек и 15 кг отработанного электрооборудования.</a:t>
            </a:r>
          </a:p>
          <a:p>
            <a:pPr algn="just"/>
            <a:r>
              <a:rPr lang="ru-RU" dirty="0" smtClean="0"/>
              <a:t>           Участники заседания подчеркнули, что нужно активнее взаимодействовать с населением, предпринимательским сообществом по вопросам обращения с ТКО, мотивировать граждан вести раздельный сбор отходов, проводить соответствующую разъяснительную работу.</a:t>
            </a:r>
            <a:endParaRPr lang="ru-RU" dirty="0"/>
          </a:p>
        </p:txBody>
      </p:sp>
      <p:sp>
        <p:nvSpPr>
          <p:cNvPr id="44034" name="AutoShape 2" descr="Общественники рассмотрели ход реализации региональных проектов в сфере эколог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7" name="Picture 5" descr="https://vlg-media.ru/wp-content/uploads/2019/04/Kashirskij-19.jpg"/>
          <p:cNvPicPr>
            <a:picLocks noChangeAspect="1" noChangeArrowheads="1"/>
          </p:cNvPicPr>
          <p:nvPr/>
        </p:nvPicPr>
        <p:blipFill>
          <a:blip r:embed="rId2" cstate="print"/>
          <a:srcRect l="13108" t="14730" r="18265" b="6801"/>
          <a:stretch>
            <a:fillRect/>
          </a:stretch>
        </p:blipFill>
        <p:spPr bwMode="auto">
          <a:xfrm>
            <a:off x="7748780" y="3114675"/>
            <a:ext cx="4254722" cy="3243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/>
          </p:cNvPr>
          <p:cNvSpPr txBox="1">
            <a:spLocks/>
          </p:cNvSpPr>
          <p:nvPr/>
        </p:nvSpPr>
        <p:spPr>
          <a:xfrm>
            <a:off x="1228726" y="184151"/>
            <a:ext cx="5714999" cy="6858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Основные </a:t>
            </a:r>
            <a:r>
              <a:rPr lang="ru-RU" sz="3600" b="1" noProof="0" dirty="0" smtClean="0">
                <a:solidFill>
                  <a:schemeClr val="accent2">
                    <a:lumMod val="50000"/>
                  </a:schemeClr>
                </a:solidFill>
                <a:ea typeface="+mj-ea"/>
              </a:rPr>
              <a:t>мероприятия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313" y="854839"/>
            <a:ext cx="7300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  Участие во Всероссийском марафоне экологических инициатив «Дни зеленых действий», стартовавшем 15 июля 2021 года. Его цель - привлечь как можно больше граждан страны к участию в мероприятиях по сбережению природы и охране окружающей среды. План проведения марафона на территории нашего региона был утвержден на заседании Экологического совета при Волгоградской областной Думе. Наиболее значимыми мероприятиями стали акции «Самый чистый двор» и «Чистые берега»,  цикл бесед «Наш дом – природа», .</a:t>
            </a:r>
            <a:endParaRPr lang="ru-RU" dirty="0"/>
          </a:p>
        </p:txBody>
      </p:sp>
      <p:sp>
        <p:nvSpPr>
          <p:cNvPr id="18434" name="AutoShape 2" descr="https://apf.mail.ru/cgi-bin/readmsg?id=16385239030889606808;0;11&amp;exif=1&amp;full=1&amp;x-email=inv.74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 descr="C:\Users\User\Downloads\IMG_20210914_154701_645.jpg"/>
          <p:cNvPicPr>
            <a:picLocks noChangeAspect="1" noChangeArrowheads="1"/>
          </p:cNvPicPr>
          <p:nvPr/>
        </p:nvPicPr>
        <p:blipFill>
          <a:blip r:embed="rId2" cstate="print"/>
          <a:srcRect b="16602"/>
          <a:stretch>
            <a:fillRect/>
          </a:stretch>
        </p:blipFill>
        <p:spPr bwMode="auto">
          <a:xfrm>
            <a:off x="7767635" y="214312"/>
            <a:ext cx="3976690" cy="3316468"/>
          </a:xfrm>
          <a:prstGeom prst="rect">
            <a:avLst/>
          </a:prstGeom>
          <a:noFill/>
        </p:spPr>
      </p:pic>
      <p:pic>
        <p:nvPicPr>
          <p:cNvPr id="18436" name="Picture 4" descr="C:\Users\User\Downloads\IMG_20210914_154701_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74" y="3638550"/>
            <a:ext cx="3019425" cy="3019425"/>
          </a:xfrm>
          <a:prstGeom prst="rect">
            <a:avLst/>
          </a:prstGeom>
          <a:noFill/>
        </p:spPr>
      </p:pic>
      <p:pic>
        <p:nvPicPr>
          <p:cNvPr id="18437" name="Picture 5" descr="C:\Users\User\Downloads\IMG_20210909_120020_866.jpg"/>
          <p:cNvPicPr>
            <a:picLocks noChangeAspect="1" noChangeArrowheads="1"/>
          </p:cNvPicPr>
          <p:nvPr/>
        </p:nvPicPr>
        <p:blipFill>
          <a:blip r:embed="rId4" cstate="print"/>
          <a:srcRect b="5804"/>
          <a:stretch>
            <a:fillRect/>
          </a:stretch>
        </p:blipFill>
        <p:spPr bwMode="auto">
          <a:xfrm>
            <a:off x="4338636" y="3657601"/>
            <a:ext cx="3271837" cy="3014662"/>
          </a:xfrm>
          <a:prstGeom prst="rect">
            <a:avLst/>
          </a:prstGeom>
          <a:noFill/>
        </p:spPr>
      </p:pic>
      <p:pic>
        <p:nvPicPr>
          <p:cNvPr id="18438" name="Picture 6" descr="C:\Users\User\Downloads\IMG_20210909_115547_500.jpg"/>
          <p:cNvPicPr>
            <a:picLocks noChangeAspect="1" noChangeArrowheads="1"/>
          </p:cNvPicPr>
          <p:nvPr/>
        </p:nvPicPr>
        <p:blipFill>
          <a:blip r:embed="rId5" cstate="print"/>
          <a:srcRect t="23542" r="8770" b="7500"/>
          <a:stretch>
            <a:fillRect/>
          </a:stretch>
        </p:blipFill>
        <p:spPr bwMode="auto">
          <a:xfrm>
            <a:off x="7943851" y="3671889"/>
            <a:ext cx="3686175" cy="3000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762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948690"/>
            <a:ext cx="544353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По инициативе Экологического совета при Волгоградской областной Думе и </a:t>
            </a:r>
            <a:r>
              <a:rPr lang="ru-RU" dirty="0" smtClean="0"/>
              <a:t>областного </a:t>
            </a:r>
            <a:r>
              <a:rPr lang="ru-RU" dirty="0" smtClean="0"/>
              <a:t>отделения РЭА организовано 20 </a:t>
            </a:r>
            <a:r>
              <a:rPr lang="ru-RU" dirty="0" err="1" smtClean="0"/>
              <a:t>онлайн-бесед</a:t>
            </a:r>
            <a:r>
              <a:rPr lang="ru-RU" dirty="0" smtClean="0"/>
              <a:t>  цикла «Наш дом –Природа». </a:t>
            </a:r>
          </a:p>
          <a:p>
            <a:pPr algn="just"/>
            <a:r>
              <a:rPr lang="ru-RU" dirty="0" smtClean="0"/>
              <a:t>          За время действия проекта жители региона смогли узнать интересные факты о лесе, почве, малых реках, водных биоресурсах Волгоградской области. Кроме того, в ходе </a:t>
            </a:r>
            <a:r>
              <a:rPr lang="ru-RU" dirty="0" err="1" smtClean="0"/>
              <a:t>онлайн-бесед</a:t>
            </a:r>
            <a:r>
              <a:rPr lang="ru-RU" dirty="0" smtClean="0"/>
              <a:t> обсуждались вопросы, связанные с экологическим воспитанием детей, молодежными экологическими инициативами. Отдельное внимание было уделено природоохранным акциям – экологическим субботникам, расчистке берегов водоемов от мусора.</a:t>
            </a:r>
          </a:p>
          <a:p>
            <a:pPr algn="just"/>
            <a:r>
              <a:rPr lang="ru-RU" dirty="0" smtClean="0"/>
              <a:t>           Программы продолжительностью до 30 минут выходят каждую среду в 16.00. Их можно смотреть как в режиме </a:t>
            </a:r>
            <a:r>
              <a:rPr lang="ru-RU" dirty="0" err="1" smtClean="0"/>
              <a:t>онлайн</a:t>
            </a:r>
            <a:r>
              <a:rPr lang="ru-RU" dirty="0" smtClean="0"/>
              <a:t>, так и в записи на официальном сайте </a:t>
            </a:r>
            <a:r>
              <a:rPr lang="ru-RU" dirty="0" err="1" smtClean="0"/>
              <a:t>volgoduma.ru</a:t>
            </a:r>
            <a:r>
              <a:rPr lang="ru-RU" dirty="0" smtClean="0"/>
              <a:t> в разделе «Парламент ТВ», а также на канале </a:t>
            </a:r>
            <a:r>
              <a:rPr lang="ru-RU" dirty="0" err="1" smtClean="0"/>
              <a:t>YouTube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1">
            <a:extLst/>
          </p:cNvPr>
          <p:cNvSpPr txBox="1">
            <a:spLocks/>
          </p:cNvSpPr>
          <p:nvPr/>
        </p:nvSpPr>
        <p:spPr>
          <a:xfrm>
            <a:off x="500063" y="212726"/>
            <a:ext cx="11101388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Цикл </a:t>
            </a:r>
            <a:r>
              <a:rPr kumimoji="0" lang="ru-RU" sz="3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онлайн-бесед</a:t>
            </a: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500" b="1" dirty="0" smtClean="0"/>
              <a:t>«Наш дом – природа»</a:t>
            </a: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0962" name="AutoShape 2" descr="https://apf.mail.ru/cgi-bin/readmsg?id=16385239030889606808;0;13&amp;exif=1&amp;full=1&amp;x-email=inv.74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3" name="Picture 3" descr="C:\Users\User\Downloads\IMG_20210928_170949_992.jpg"/>
          <p:cNvPicPr>
            <a:picLocks noChangeAspect="1" noChangeArrowheads="1"/>
          </p:cNvPicPr>
          <p:nvPr/>
        </p:nvPicPr>
        <p:blipFill>
          <a:blip r:embed="rId2" cstate="print"/>
          <a:srcRect t="8125"/>
          <a:stretch>
            <a:fillRect/>
          </a:stretch>
        </p:blipFill>
        <p:spPr bwMode="auto">
          <a:xfrm>
            <a:off x="10041959" y="214313"/>
            <a:ext cx="1968657" cy="1828800"/>
          </a:xfrm>
          <a:prstGeom prst="rect">
            <a:avLst/>
          </a:prstGeom>
          <a:noFill/>
        </p:spPr>
      </p:pic>
      <p:pic>
        <p:nvPicPr>
          <p:cNvPr id="40964" name="Picture 4" descr="C:\Users\User\Downloads\IMG_20210922_155502_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4086" y="2085973"/>
            <a:ext cx="4567239" cy="4567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 txBox="1">
            <a:spLocks/>
          </p:cNvSpPr>
          <p:nvPr/>
        </p:nvSpPr>
        <p:spPr>
          <a:xfrm>
            <a:off x="2671764" y="212726"/>
            <a:ext cx="5714999" cy="685800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Публикационная активность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Picture 7" descr="C:\Users\User\Downloads\Screenshot_20211202-130906.png"/>
          <p:cNvPicPr>
            <a:picLocks noChangeAspect="1" noChangeArrowheads="1"/>
          </p:cNvPicPr>
          <p:nvPr/>
        </p:nvPicPr>
        <p:blipFill>
          <a:blip r:embed="rId2" cstate="print"/>
          <a:srcRect t="5833" b="19583"/>
          <a:stretch>
            <a:fillRect/>
          </a:stretch>
        </p:blipFill>
        <p:spPr bwMode="auto">
          <a:xfrm>
            <a:off x="355901" y="942975"/>
            <a:ext cx="3336324" cy="51149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76676" y="926276"/>
            <a:ext cx="50244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За отчетный период </a:t>
            </a:r>
            <a:r>
              <a:rPr lang="ru-RU" dirty="0" smtClean="0"/>
              <a:t>членами областного отделения РЭА опубликованы </a:t>
            </a:r>
            <a:r>
              <a:rPr lang="ru-RU" dirty="0" smtClean="0"/>
              <a:t>32 научные работы, в том числе 8 научных статей в изданиях, индексируемых в базе данных </a:t>
            </a:r>
            <a:r>
              <a:rPr lang="ru-RU" dirty="0" err="1" smtClean="0"/>
              <a:t>Scopus</a:t>
            </a:r>
            <a:r>
              <a:rPr lang="ru-RU" dirty="0" smtClean="0"/>
              <a:t>, 4 – в базе данных </a:t>
            </a:r>
            <a:r>
              <a:rPr lang="ru-RU" dirty="0" err="1" smtClean="0"/>
              <a:t>Web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Science</a:t>
            </a:r>
            <a:r>
              <a:rPr lang="ru-RU" dirty="0" smtClean="0"/>
              <a:t> </a:t>
            </a:r>
            <a:r>
              <a:rPr lang="ru-RU" dirty="0" err="1" smtClean="0"/>
              <a:t>Core</a:t>
            </a:r>
            <a:r>
              <a:rPr lang="ru-RU" dirty="0" smtClean="0"/>
              <a:t> </a:t>
            </a:r>
            <a:r>
              <a:rPr lang="ru-RU" dirty="0" err="1" smtClean="0"/>
              <a:t>Collec-tion</a:t>
            </a:r>
            <a:r>
              <a:rPr lang="ru-RU" dirty="0" smtClean="0"/>
              <a:t>, 10 - RSCI </a:t>
            </a:r>
            <a:r>
              <a:rPr lang="ru-RU" dirty="0" err="1" smtClean="0"/>
              <a:t>on</a:t>
            </a:r>
            <a:r>
              <a:rPr lang="ru-RU" dirty="0" smtClean="0"/>
              <a:t> </a:t>
            </a:r>
            <a:r>
              <a:rPr lang="ru-RU" dirty="0" err="1" smtClean="0"/>
              <a:t>WoS</a:t>
            </a:r>
            <a:r>
              <a:rPr lang="ru-RU" dirty="0" smtClean="0"/>
              <a:t>, и 25 статья в изданиях, включенных в базу данных РИНЦ, в том числе 10 статей, опубликованных в изданиях из перечня ВАК РФ. Получено 8 патентов РФ на изобретения и 1 патент на селекционное достижение.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14776" y="3996929"/>
            <a:ext cx="51435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23 сентября 2021 года в рамках цикла экологических бесед «Наш дом - природа» заслуженный эколог РФ и президент ОО "</a:t>
            </a:r>
            <a:r>
              <a:rPr lang="ru-RU" dirty="0" err="1" smtClean="0"/>
              <a:t>ВрЭА</a:t>
            </a:r>
            <a:r>
              <a:rPr lang="ru-RU" dirty="0" smtClean="0"/>
              <a:t> им. И.М. </a:t>
            </a:r>
            <a:r>
              <a:rPr lang="ru-RU" dirty="0" err="1" smtClean="0"/>
              <a:t>Шабуниной</a:t>
            </a:r>
            <a:r>
              <a:rPr lang="ru-RU" dirty="0" smtClean="0"/>
              <a:t>"  - </a:t>
            </a:r>
            <a:r>
              <a:rPr lang="ru-RU" dirty="0" err="1" smtClean="0"/>
              <a:t>Лобойко</a:t>
            </a:r>
            <a:r>
              <a:rPr lang="ru-RU" dirty="0" smtClean="0"/>
              <a:t> Владимир Филиппович презентовал на Парламент ТВ и  </a:t>
            </a:r>
            <a:r>
              <a:rPr lang="en-US" dirty="0" smtClean="0"/>
              <a:t>YouTube</a:t>
            </a:r>
            <a:r>
              <a:rPr lang="ru-RU" dirty="0" smtClean="0"/>
              <a:t> канале  Волгоградской областной Думы книгу «Водохранилища, пруды и озёра Волгоградской области».</a:t>
            </a:r>
            <a:endParaRPr lang="ru-RU" dirty="0"/>
          </a:p>
        </p:txBody>
      </p:sp>
      <p:pic>
        <p:nvPicPr>
          <p:cNvPr id="6" name="Picture 10" descr="C:\Users\User\Downloads\Screenshot_20211201-085301.png"/>
          <p:cNvPicPr>
            <a:picLocks noChangeAspect="1" noChangeArrowheads="1"/>
          </p:cNvPicPr>
          <p:nvPr/>
        </p:nvPicPr>
        <p:blipFill>
          <a:blip r:embed="rId3" cstate="print"/>
          <a:srcRect l="4321" t="15833" r="3607" b="21875"/>
          <a:stretch>
            <a:fillRect/>
          </a:stretch>
        </p:blipFill>
        <p:spPr bwMode="auto">
          <a:xfrm>
            <a:off x="9272589" y="1253776"/>
            <a:ext cx="2657475" cy="3695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5033</TotalTime>
  <Words>1050</Words>
  <Application>Microsoft Office PowerPoint</Application>
  <PresentationFormat>Произвольный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Краткий отчет о работе Волгоградского областного отделения Российской экологической академии  в  2021 году  </vt:lpstr>
      <vt:lpstr>Основные направления деятельности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Андреева</dc:creator>
  <cp:lastModifiedBy>User</cp:lastModifiedBy>
  <cp:revision>317</cp:revision>
  <dcterms:created xsi:type="dcterms:W3CDTF">2016-12-16T10:52:20Z</dcterms:created>
  <dcterms:modified xsi:type="dcterms:W3CDTF">2021-12-03T13:29:56Z</dcterms:modified>
</cp:coreProperties>
</file>