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456" r:id="rId1"/>
  </p:sldMasterIdLst>
  <p:notesMasterIdLst>
    <p:notesMasterId r:id="rId8"/>
  </p:notesMasterIdLst>
  <p:sldIdLst>
    <p:sldId id="256" r:id="rId2"/>
    <p:sldId id="367" r:id="rId3"/>
    <p:sldId id="376" r:id="rId4"/>
    <p:sldId id="377" r:id="rId5"/>
    <p:sldId id="375" r:id="rId6"/>
    <p:sldId id="372" r:id="rId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0" autoAdjust="0"/>
    <p:restoredTop sz="90307" autoAdjust="0"/>
  </p:normalViewPr>
  <p:slideViewPr>
    <p:cSldViewPr snapToGrid="0">
      <p:cViewPr varScale="1">
        <p:scale>
          <a:sx n="104" d="100"/>
          <a:sy n="104" d="100"/>
        </p:scale>
        <p:origin x="13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C3B04D5-7DAE-8040-9BD0-CC316C3CE4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E2D1F3-31DB-D34E-BA43-7CBA17718D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7DAC1D-3747-4B21-A130-D603A9226F13}" type="datetimeFigureOut">
              <a:rPr lang="ru-RU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6564E4DF-C6BF-1E4C-9797-9CCE0B4B91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2EC27841-7B24-B844-B0FE-12B3FABC2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98848A-F8B5-404D-B281-6F8C4C8FC0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EF29A-24C1-EC4B-A925-171A56123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78CF424-A12B-4FD4-A025-A60F6536BD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1176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F424-A12B-4FD4-A025-A60F6536BD3D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221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F424-A12B-4FD4-A025-A60F6536BD3D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882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F424-A12B-4FD4-A025-A60F6536BD3D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43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CF424-A12B-4FD4-A025-A60F6536BD3D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274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22DF8B-CD71-4405-842C-1D341A9CB171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32E7-9758-4234-8692-BFD4F231EF0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29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C12837-10D4-4AFE-8CDE-DE32C036D063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20DC-EE86-4D19-AD27-902D965EBBC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321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C12837-10D4-4AFE-8CDE-DE32C036D063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20DC-EE86-4D19-AD27-902D965EBBC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2131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C12837-10D4-4AFE-8CDE-DE32C036D063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20DC-EE86-4D19-AD27-902D965EBBC5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4271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C12837-10D4-4AFE-8CDE-DE32C036D063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20DC-EE86-4D19-AD27-902D965EBBC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3994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C12837-10D4-4AFE-8CDE-DE32C036D063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20DC-EE86-4D19-AD27-902D965EBBC5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6063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C12837-10D4-4AFE-8CDE-DE32C036D063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20DC-EE86-4D19-AD27-902D965EBBC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730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8D3705-0BA7-4ED2-B994-8BC69C0AAC33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0200-0FD3-4A96-B088-A8EC297554B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0617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94AB07-E601-44C0-B4D3-163455FD04C5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373C-1364-4D8F-BE8F-699589ADB7F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113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C86BCF-DD35-4AE9-878B-9CD4D904109A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63A7-AB89-48FE-8FEF-F931DA46195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561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645048-74DB-45BF-B460-1D7425FC5A3E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1BD0-6B70-4FDB-9B8B-A6639914436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15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45523-BC8C-45D7-B86B-C86998B2558A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87A9-7FBA-45D2-9963-AFFECD4D591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17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631E83-9094-4DF7-AEC5-FC87E6D693DC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2B19-0E3F-4681-AEBA-698666B0DCD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801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EE9226-3F5A-46CA-A0BE-7DD97DF284D1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D140-79CC-4D9A-A15E-B9336EEF990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09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2653F-2556-4A4E-BAFA-6D0B056C970F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EE38-4D6A-43BE-9B31-877798E40C2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572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C1B242-6256-4C21-9A0E-F28949C5B232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2F8A-C92E-4428-A2D5-8D64A174494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032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B4A4D3-68EB-4CEB-A6FC-A6C3BE4E8146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A8F-EE44-4127-AB6F-E322B8B247E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95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5C12837-10D4-4AFE-8CDE-DE32C036D063}" type="datetimeFigureOut">
              <a:rPr lang="ru-RU" smtClean="0"/>
              <a:pPr>
                <a:defRPr/>
              </a:pPr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F7E20DC-EE86-4D19-AD27-902D965EBBC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98151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  <p:sldLayoutId id="2147484468" r:id="rId12"/>
    <p:sldLayoutId id="2147484469" r:id="rId13"/>
    <p:sldLayoutId id="2147484470" r:id="rId14"/>
    <p:sldLayoutId id="2147484471" r:id="rId15"/>
    <p:sldLayoutId id="2147484472" r:id="rId16"/>
    <p:sldLayoutId id="21474844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9AB99-4BC0-B742-BC7D-3194E95EE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1" y="3242654"/>
            <a:ext cx="10497787" cy="1782762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отчет о работе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ТАТАРСТАНСКОГО регионального отделения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Российской экологической академии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 году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7300" y="0"/>
            <a:ext cx="2044700" cy="186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2484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Проведение Всероссийской научной конференции с международным участием «Инновационные технологии защиты окружающей среды в современном мире»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1775269"/>
            <a:ext cx="3787032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Членами Татарстанского регионального отделения РЭА 18-19 марта 21021 г. в ФГБОУ ВО «Казанский национальный исследовательский технологический университет» проведена  Всероссийская научная </a:t>
            </a:r>
            <a:r>
              <a:rPr lang="ru-RU" dirty="0">
                <a:solidFill>
                  <a:schemeClr val="bg1"/>
                </a:solidFill>
              </a:rPr>
              <a:t>конференции </a:t>
            </a:r>
            <a:r>
              <a:rPr lang="ru-RU" dirty="0" smtClean="0">
                <a:solidFill>
                  <a:schemeClr val="bg1"/>
                </a:solidFill>
              </a:rPr>
              <a:t>с </a:t>
            </a:r>
            <a:r>
              <a:rPr lang="ru-RU" dirty="0">
                <a:solidFill>
                  <a:schemeClr val="bg1"/>
                </a:solidFill>
              </a:rPr>
              <a:t>международным участием молодых ученых и специалистов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>
                <a:solidFill>
                  <a:schemeClr val="bg1"/>
                </a:solidFill>
              </a:rPr>
              <a:t>Инновационные технологии защиты окружающей среды в современном мире</a:t>
            </a:r>
            <a:r>
              <a:rPr lang="ru-RU" dirty="0" smtClean="0">
                <a:solidFill>
                  <a:schemeClr val="bg1"/>
                </a:solidFill>
              </a:rPr>
              <a:t>», посвященная 50-летию экологического технологического образования в Российской Федерации и Республике Татарстан.</a:t>
            </a:r>
          </a:p>
          <a:p>
            <a:pPr indent="457200" algn="just"/>
            <a:endParaRPr lang="ru-RU" dirty="0" smtClean="0">
              <a:solidFill>
                <a:schemeClr val="bg1"/>
              </a:solidFill>
            </a:endParaRP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  <a:p>
            <a:pPr indent="457200"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4034" name="AutoShape 2" descr="Общественники рассмотрели ход реализации региональных проектов в сфере эколог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754588" y="1775269"/>
            <a:ext cx="432261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b="1" i="1" dirty="0">
                <a:ea typeface="Calibri" panose="020F0502020204030204" pitchFamily="34" charset="0"/>
              </a:rPr>
              <a:t>Приказом Министерства  высшего  и  среднего  специального  образования  СССР №  230 от </a:t>
            </a:r>
            <a:r>
              <a:rPr lang="ru-RU" b="1" i="1" dirty="0" smtClean="0">
                <a:ea typeface="Calibri" panose="020F0502020204030204" pitchFamily="34" charset="0"/>
              </a:rPr>
              <a:t>19 </a:t>
            </a:r>
            <a:r>
              <a:rPr lang="ru-RU" b="1" i="1" dirty="0">
                <a:ea typeface="Calibri" panose="020F0502020204030204" pitchFamily="34" charset="0"/>
              </a:rPr>
              <a:t>марта 1971 года в Казанском химико-технологическом институте и еще в двух ВУЗах Российской Федерации была организована подготовка инженеров по специальности 0836 «Рекуперация вторичных материалов промышленности». Эту дату можно считать рождением экологического технологического образования в Российской Федерации и Республике Татарстан, которому в 2021 году </a:t>
            </a:r>
            <a:r>
              <a:rPr lang="ru-RU" b="1" i="1" dirty="0" smtClean="0">
                <a:ea typeface="Calibri" panose="020F0502020204030204" pitchFamily="34" charset="0"/>
              </a:rPr>
              <a:t>исполнилось </a:t>
            </a:r>
            <a:r>
              <a:rPr lang="ru-RU" b="1" i="1" dirty="0">
                <a:ea typeface="Calibri" panose="020F0502020204030204" pitchFamily="34" charset="0"/>
              </a:rPr>
              <a:t>50 лет!</a:t>
            </a:r>
            <a:endParaRPr lang="ru-RU" sz="1600" b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09" y="154420"/>
            <a:ext cx="1403927" cy="1513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06" y="3951421"/>
            <a:ext cx="3811981" cy="2858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12" y="1336102"/>
            <a:ext cx="1941900" cy="25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66" y="1751033"/>
            <a:ext cx="7992094" cy="997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/>
              <a:t>   </a:t>
            </a:r>
            <a:endParaRPr lang="ru-RU" dirty="0" smtClean="0">
              <a:solidFill>
                <a:schemeClr val="bg1"/>
              </a:solidFill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Конференция направлена на решение проблем, связанных с охраной воздушной и водной сред, переработкой отходов производства и потребления, мониторинга объектов окружающей природной среды, а также выработку научно обоснованных предложений по решению экологических проблем.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связи с пандемией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инфекции </a:t>
            </a:r>
            <a:r>
              <a:rPr lang="ru-RU" dirty="0">
                <a:solidFill>
                  <a:schemeClr val="bg1"/>
                </a:solidFill>
              </a:rPr>
              <a:t>конференция проводится в заочном </a:t>
            </a:r>
            <a:r>
              <a:rPr lang="ru-RU" dirty="0" smtClean="0">
                <a:solidFill>
                  <a:schemeClr val="bg1"/>
                </a:solidFill>
              </a:rPr>
              <a:t>формате. Однако торжественные мероприятия открытия конференции и 50-летия </a:t>
            </a:r>
            <a:r>
              <a:rPr lang="ru-RU" dirty="0">
                <a:solidFill>
                  <a:schemeClr val="bg1"/>
                </a:solidFill>
              </a:rPr>
              <a:t>экологического технологического образования в Российской Федерации и Республике </a:t>
            </a:r>
            <a:r>
              <a:rPr lang="ru-RU" dirty="0" smtClean="0">
                <a:solidFill>
                  <a:schemeClr val="bg1"/>
                </a:solidFill>
              </a:rPr>
              <a:t>Татарстан состоялись в очном формате.</a:t>
            </a:r>
            <a:endParaRPr lang="ru-RU" dirty="0"/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В электронном сборнике докладов конференции опубликованы более 350 статей. Статьи проиндексированы в </a:t>
            </a:r>
            <a:r>
              <a:rPr lang="ru-RU" dirty="0">
                <a:solidFill>
                  <a:schemeClr val="bg1"/>
                </a:solidFill>
              </a:rPr>
              <a:t>системе РИНЦ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Сборник разослан </a:t>
            </a:r>
            <a:r>
              <a:rPr lang="ru-RU" dirty="0">
                <a:solidFill>
                  <a:schemeClr val="bg1"/>
                </a:solidFill>
              </a:rPr>
              <a:t>по основным библиотекам России и зарубежья. </a:t>
            </a:r>
            <a:endParaRPr lang="ru-RU" dirty="0" smtClean="0">
              <a:solidFill>
                <a:schemeClr val="bg1"/>
              </a:solidFill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В результате конкурсного отбора лучшие статьи опубликованы в сборнике </a:t>
            </a:r>
            <a:r>
              <a:rPr lang="en-US" dirty="0" smtClean="0">
                <a:solidFill>
                  <a:schemeClr val="bg1"/>
                </a:solidFill>
              </a:rPr>
              <a:t>IOP </a:t>
            </a:r>
            <a:r>
              <a:rPr lang="en-US" dirty="0">
                <a:solidFill>
                  <a:schemeClr val="bg1"/>
                </a:solidFill>
              </a:rPr>
              <a:t>Conference Series: Earth and Environmental </a:t>
            </a:r>
            <a:r>
              <a:rPr lang="en-US" dirty="0" smtClean="0">
                <a:solidFill>
                  <a:schemeClr val="bg1"/>
                </a:solidFill>
              </a:rPr>
              <a:t>Science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Сер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en-US" dirty="0" smtClean="0">
                <a:solidFill>
                  <a:schemeClr val="bg1"/>
                </a:solidFill>
              </a:rPr>
              <a:t>Innovative </a:t>
            </a:r>
            <a:r>
              <a:rPr lang="en-US" dirty="0">
                <a:solidFill>
                  <a:schemeClr val="bg1"/>
                </a:solidFill>
              </a:rPr>
              <a:t>Technologies for Environmental Protection in the Modern </a:t>
            </a:r>
            <a:r>
              <a:rPr lang="en-US" dirty="0" smtClean="0">
                <a:solidFill>
                  <a:schemeClr val="bg1"/>
                </a:solidFill>
              </a:rPr>
              <a:t>World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Статьи проиндексированы в </a:t>
            </a:r>
            <a:r>
              <a:rPr lang="ru-RU" dirty="0">
                <a:solidFill>
                  <a:schemeClr val="bg1"/>
                </a:solidFill>
              </a:rPr>
              <a:t>базе данных </a:t>
            </a:r>
            <a:r>
              <a:rPr lang="ru-RU" dirty="0" err="1" smtClean="0">
                <a:solidFill>
                  <a:schemeClr val="bg1"/>
                </a:solidFill>
              </a:rPr>
              <a:t>Scopus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chemeClr val="bg1"/>
              </a:solidFill>
            </a:endParaRP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endParaRPr lang="ru-RU" dirty="0" smtClean="0">
              <a:solidFill>
                <a:srgbClr val="FF0000"/>
              </a:solidFill>
            </a:endParaRP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endParaRPr lang="ru-RU" dirty="0" smtClean="0">
              <a:solidFill>
                <a:schemeClr val="bg1"/>
              </a:solidFill>
            </a:endParaRP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  <a:p>
            <a:pPr indent="457200" algn="just"/>
            <a:endParaRPr lang="ru-RU" dirty="0" smtClean="0">
              <a:solidFill>
                <a:schemeClr val="bg1"/>
              </a:solidFill>
            </a:endParaRP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  <a:p>
            <a:pPr indent="457200"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4034" name="AutoShape 2" descr="Общественники рассмотрели ход реализации региональных проектов в сфере эколог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576" y="7937"/>
            <a:ext cx="10104706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Секции </a:t>
            </a:r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конференции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Очистка 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сточных и природных </a:t>
            </a: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вод.</a:t>
            </a:r>
          </a:p>
          <a:p>
            <a:pPr marL="342900" indent="-342900" algn="just">
              <a:lnSpc>
                <a:spcPct val="90000"/>
              </a:lnSpc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Охрана  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атмосферного  воздуха от загрязнений органического и неорганического </a:t>
            </a: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происхождения.</a:t>
            </a:r>
          </a:p>
          <a:p>
            <a:pPr marL="342900" indent="-342900" algn="just">
              <a:lnSpc>
                <a:spcPct val="90000"/>
              </a:lnSpc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Утилизация 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и рекуперация отходов производства и </a:t>
            </a: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потребления.</a:t>
            </a:r>
          </a:p>
          <a:p>
            <a:pPr marL="342900" indent="-342900" algn="just">
              <a:lnSpc>
                <a:spcPct val="90000"/>
              </a:lnSpc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Мониторинг 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качества и оценка воздействия загрязняющих веществ на  объекты окружающей </a:t>
            </a: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среды.</a:t>
            </a:r>
          </a:p>
          <a:p>
            <a:pPr marL="342900" indent="-342900" algn="just">
              <a:lnSpc>
                <a:spcPct val="90000"/>
              </a:lnSpc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Биотехнологии 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в процессах охраны окружающей </a:t>
            </a: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среды.</a:t>
            </a:r>
          </a:p>
          <a:p>
            <a:pPr marL="342900" indent="-342900" algn="just">
              <a:lnSpc>
                <a:spcPct val="90000"/>
              </a:lnSpc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Охрана 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окружающей среды и рекуперация вторичных материалов промышленности на предприятиях по производству 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энергонасыщенных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 материалов и изделий. </a:t>
            </a:r>
            <a:endParaRPr lang="ru-RU" sz="16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917" y="160338"/>
            <a:ext cx="1326768" cy="1590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8D480-6F1C-49F1-9951-F356454A23D6}"/>
              </a:ext>
            </a:extLst>
          </p:cNvPr>
          <p:cNvPicPr/>
          <p:nvPr/>
        </p:nvPicPr>
        <p:blipFill rotWithShape="1">
          <a:blip r:embed="rId4"/>
          <a:srcRect l="36506" t="19747" r="37064" b="12464"/>
          <a:stretch/>
        </p:blipFill>
        <p:spPr>
          <a:xfrm>
            <a:off x="8161615" y="1840675"/>
            <a:ext cx="1908659" cy="262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5"/>
          <a:stretch>
            <a:fillRect/>
          </a:stretch>
        </p:blipFill>
        <p:spPr>
          <a:xfrm>
            <a:off x="8161616" y="4549718"/>
            <a:ext cx="3841069" cy="2219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184" y="1835627"/>
            <a:ext cx="1874501" cy="26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1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95350" y="178465"/>
            <a:ext cx="10248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Проект «Эко</a:t>
            </a:r>
            <a:r>
              <a:rPr lang="en-US" sz="2800" b="1" dirty="0" smtClean="0">
                <a:solidFill>
                  <a:schemeClr val="bg1"/>
                </a:solidFill>
              </a:rPr>
              <a:t>Hub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73091"/>
            <a:ext cx="8305800" cy="786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Члены Татарстанского регионального отделения </a:t>
            </a:r>
            <a:r>
              <a:rPr lang="ru-RU" dirty="0">
                <a:solidFill>
                  <a:schemeClr val="bg1"/>
                </a:solidFill>
              </a:rPr>
              <a:t>РЭА принимали </a:t>
            </a:r>
            <a:r>
              <a:rPr lang="ru-RU" dirty="0" smtClean="0">
                <a:solidFill>
                  <a:schemeClr val="bg1"/>
                </a:solidFill>
              </a:rPr>
              <a:t>участие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smtClean="0">
                <a:solidFill>
                  <a:schemeClr val="bg1"/>
                </a:solidFill>
              </a:rPr>
              <a:t>организации и проведении 18-19 февраля и 21-22 октября 2021 г. </a:t>
            </a:r>
            <a:r>
              <a:rPr lang="ru-RU" dirty="0" err="1" smtClean="0">
                <a:solidFill>
                  <a:schemeClr val="bg1"/>
                </a:solidFill>
              </a:rPr>
              <a:t>профориентационного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экопросветительного</a:t>
            </a:r>
            <a:r>
              <a:rPr lang="ru-RU" dirty="0" smtClean="0">
                <a:solidFill>
                  <a:schemeClr val="bg1"/>
                </a:solidFill>
              </a:rPr>
              <a:t> проекта </a:t>
            </a:r>
            <a:r>
              <a:rPr lang="ru-RU" dirty="0">
                <a:solidFill>
                  <a:schemeClr val="bg1"/>
                </a:solidFill>
              </a:rPr>
              <a:t>«Эко</a:t>
            </a:r>
            <a:r>
              <a:rPr lang="en-US" dirty="0">
                <a:solidFill>
                  <a:schemeClr val="bg1"/>
                </a:solidFill>
              </a:rPr>
              <a:t>Hub</a:t>
            </a:r>
            <a:r>
              <a:rPr lang="ru-RU" dirty="0" smtClean="0">
                <a:solidFill>
                  <a:schemeClr val="bg1"/>
                </a:solidFill>
              </a:rPr>
              <a:t>», проводимом в ТЦ «МЕГА».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Проект «Эко</a:t>
            </a:r>
            <a:r>
              <a:rPr lang="en-US" dirty="0">
                <a:solidFill>
                  <a:schemeClr val="bg1"/>
                </a:solidFill>
              </a:rPr>
              <a:t>Hub</a:t>
            </a:r>
            <a:r>
              <a:rPr lang="ru-RU" dirty="0" smtClean="0">
                <a:solidFill>
                  <a:schemeClr val="bg1"/>
                </a:solidFill>
              </a:rPr>
              <a:t>» - дни «открытых дверей» экологических факультетов вузов г. Казани, </a:t>
            </a:r>
            <a:r>
              <a:rPr lang="ru-RU" dirty="0" err="1" smtClean="0">
                <a:solidFill>
                  <a:schemeClr val="bg1"/>
                </a:solidFill>
              </a:rPr>
              <a:t>врамках</a:t>
            </a:r>
            <a:r>
              <a:rPr lang="ru-RU" dirty="0" smtClean="0">
                <a:solidFill>
                  <a:schemeClr val="bg1"/>
                </a:solidFill>
              </a:rPr>
              <a:t> которого ученикам 9-11 классов школ и иных образовательных учреждений города, сопровождавшим их учителям и всем заинтересованным проблемами охраны окружающей среды посетителям </a:t>
            </a:r>
            <a:r>
              <a:rPr lang="ru-RU" dirty="0">
                <a:solidFill>
                  <a:schemeClr val="bg1"/>
                </a:solidFill>
              </a:rPr>
              <a:t>ТЦ «МЕГА</a:t>
            </a:r>
            <a:r>
              <a:rPr lang="ru-RU" dirty="0" smtClean="0">
                <a:solidFill>
                  <a:schemeClr val="bg1"/>
                </a:solidFill>
              </a:rPr>
              <a:t>» представляли:</a:t>
            </a:r>
          </a:p>
          <a:p>
            <a:pPr indent="457200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</a:rPr>
              <a:t>1) принципы рационального природопользования;</a:t>
            </a:r>
          </a:p>
          <a:p>
            <a:pPr indent="457200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</a:rPr>
              <a:t>2) направления образовательной и научной деятельности;</a:t>
            </a:r>
          </a:p>
          <a:p>
            <a:pPr indent="457200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</a:rPr>
              <a:t>3) условия поступления абитуриентов.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</a:rPr>
              <a:t>В мероприятиях приняло участие более 1500 человек.</a:t>
            </a:r>
            <a:endParaRPr lang="ru-RU" dirty="0">
              <a:solidFill>
                <a:schemeClr val="bg1"/>
              </a:solidFill>
            </a:endParaRP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  <a:p>
            <a:pPr indent="457200"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4034" name="AutoShape 2" descr="Общественники рассмотрели ход реализации региональных проектов в сфере эколог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46" y="84138"/>
            <a:ext cx="3524956" cy="1982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916" y="2134956"/>
            <a:ext cx="3563185" cy="2206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916" y="4419686"/>
            <a:ext cx="3563185" cy="23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3253655" y="236477"/>
            <a:ext cx="5714999" cy="6858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Публикационная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активность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619" y="922277"/>
            <a:ext cx="6062512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      </a:t>
            </a:r>
            <a:r>
              <a:rPr lang="ru-RU" dirty="0" smtClean="0">
                <a:solidFill>
                  <a:schemeClr val="bg1"/>
                </a:solidFill>
              </a:rPr>
              <a:t>За отчетный период членами Татарстанского регионального отделения РЭА </a:t>
            </a: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получено </a:t>
            </a: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</a:rPr>
              <a:t>5 авторских </a:t>
            </a: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свидетельств </a:t>
            </a:r>
            <a:r>
              <a:rPr lang="ru-RU" dirty="0" smtClean="0">
                <a:solidFill>
                  <a:schemeClr val="bg1"/>
                </a:solidFill>
              </a:rPr>
              <a:t>опубликовано более 150 научных работ, в том числе:</a:t>
            </a:r>
          </a:p>
          <a:p>
            <a:pPr indent="1800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1 монография;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0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3 </a:t>
            </a: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</a:rPr>
              <a:t>учебных пособия;</a:t>
            </a:r>
          </a:p>
          <a:p>
            <a:pPr indent="1800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28 </a:t>
            </a:r>
            <a:r>
              <a:rPr lang="ru-RU" dirty="0" smtClean="0">
                <a:solidFill>
                  <a:schemeClr val="bg1"/>
                </a:solidFill>
              </a:rPr>
              <a:t>статей </a:t>
            </a:r>
            <a:r>
              <a:rPr lang="ru-RU" dirty="0">
                <a:solidFill>
                  <a:schemeClr val="bg1"/>
                </a:solidFill>
              </a:rPr>
              <a:t>в изданиях, индексируемых в базе данных </a:t>
            </a:r>
            <a:r>
              <a:rPr lang="ru-RU" dirty="0" err="1">
                <a:solidFill>
                  <a:schemeClr val="bg1"/>
                </a:solidFill>
              </a:rPr>
              <a:t>Scopus</a:t>
            </a: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0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19 </a:t>
            </a: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</a:rPr>
              <a:t>статей в </a:t>
            </a: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изданиях из перечня ВАК РФ;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0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100 статей </a:t>
            </a: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</a:rPr>
              <a:t>в сборниках материалов </a:t>
            </a:r>
            <a:r>
              <a:rPr lang="ru-RU" dirty="0" smtClean="0">
                <a:solidFill>
                  <a:schemeClr val="bg1"/>
                </a:solidFill>
                <a:ea typeface="Calibri" panose="020F0502020204030204" pitchFamily="34" charset="0"/>
              </a:rPr>
              <a:t>конференций.</a:t>
            </a:r>
          </a:p>
          <a:p>
            <a:pPr indent="252000" algn="just"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406" y="4051939"/>
            <a:ext cx="1772241" cy="2648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573" y="746357"/>
            <a:ext cx="3758115" cy="3789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3558871" y="17660"/>
            <a:ext cx="5786438" cy="685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Участие в конференциях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54" y="477527"/>
            <a:ext cx="3440087" cy="2204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609" y="477526"/>
            <a:ext cx="3604209" cy="2204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181" y="477525"/>
            <a:ext cx="3473814" cy="2264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54" y="2835053"/>
            <a:ext cx="3440087" cy="216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287" y="2835052"/>
            <a:ext cx="3477708" cy="21584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285" y="6113302"/>
            <a:ext cx="3477709" cy="639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54" y="5097966"/>
            <a:ext cx="3440087" cy="1729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9286" y="5181670"/>
            <a:ext cx="3477709" cy="8173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9609" y="2835053"/>
            <a:ext cx="3604209" cy="21603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9609" y="5097966"/>
            <a:ext cx="3604209" cy="1729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6076</TotalTime>
  <Words>512</Words>
  <Application>Microsoft Office PowerPoint</Application>
  <PresentationFormat>Широкоэкранный</PresentationFormat>
  <Paragraphs>69</Paragraphs>
  <Slides>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Сектор</vt:lpstr>
      <vt:lpstr>отчет о работе ТАТАРСТАНСКОГО регионального отделения Российской экологической академии  в  2021 году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Андреева</dc:creator>
  <cp:lastModifiedBy>Personal</cp:lastModifiedBy>
  <cp:revision>364</cp:revision>
  <dcterms:created xsi:type="dcterms:W3CDTF">2016-12-16T10:52:20Z</dcterms:created>
  <dcterms:modified xsi:type="dcterms:W3CDTF">2022-01-21T08:41:26Z</dcterms:modified>
</cp:coreProperties>
</file>