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8"/>
  </p:notesMasterIdLst>
  <p:sldIdLst>
    <p:sldId id="262" r:id="rId2"/>
    <p:sldId id="304" r:id="rId3"/>
    <p:sldId id="290" r:id="rId4"/>
    <p:sldId id="291" r:id="rId5"/>
    <p:sldId id="334" r:id="rId6"/>
    <p:sldId id="281" r:id="rId7"/>
    <p:sldId id="289" r:id="rId8"/>
    <p:sldId id="263" r:id="rId9"/>
    <p:sldId id="264" r:id="rId10"/>
    <p:sldId id="305" r:id="rId11"/>
    <p:sldId id="266" r:id="rId12"/>
    <p:sldId id="302" r:id="rId13"/>
    <p:sldId id="306" r:id="rId14"/>
    <p:sldId id="308" r:id="rId15"/>
    <p:sldId id="275" r:id="rId16"/>
    <p:sldId id="271" r:id="rId17"/>
    <p:sldId id="309" r:id="rId18"/>
    <p:sldId id="312" r:id="rId19"/>
    <p:sldId id="303" r:id="rId20"/>
    <p:sldId id="273" r:id="rId21"/>
    <p:sldId id="328" r:id="rId22"/>
    <p:sldId id="329" r:id="rId23"/>
    <p:sldId id="330" r:id="rId24"/>
    <p:sldId id="331" r:id="rId25"/>
    <p:sldId id="332" r:id="rId26"/>
    <p:sldId id="333" r:id="rId27"/>
    <p:sldId id="322" r:id="rId28"/>
    <p:sldId id="324" r:id="rId29"/>
    <p:sldId id="325" r:id="rId30"/>
    <p:sldId id="326" r:id="rId31"/>
    <p:sldId id="327" r:id="rId32"/>
    <p:sldId id="295" r:id="rId33"/>
    <p:sldId id="300" r:id="rId34"/>
    <p:sldId id="296" r:id="rId35"/>
    <p:sldId id="297" r:id="rId36"/>
    <p:sldId id="29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E90"/>
    <a:srgbClr val="27467D"/>
    <a:srgbClr val="C5EAF3"/>
    <a:srgbClr val="DCF3F8"/>
    <a:srgbClr val="B5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83" autoAdjust="0"/>
  </p:normalViewPr>
  <p:slideViewPr>
    <p:cSldViewPr>
      <p:cViewPr>
        <p:scale>
          <a:sx n="80" d="100"/>
          <a:sy n="80" d="100"/>
        </p:scale>
        <p:origin x="-1550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Градирни</c:v>
                </c:pt>
                <c:pt idx="1">
                  <c:v>Бассейн</c:v>
                </c:pt>
                <c:pt idx="2">
                  <c:v>Другие локации</c:v>
                </c:pt>
                <c:pt idx="3">
                  <c:v>Неустановленный источник</c:v>
                </c:pt>
                <c:pt idx="4">
                  <c:v>Система питьевой воды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1.0000000000000007E-2</c:v>
                </c:pt>
                <c:pt idx="1">
                  <c:v>8.0000000000000057E-2</c:v>
                </c:pt>
                <c:pt idx="2">
                  <c:v>9.0000000000000038E-2</c:v>
                </c:pt>
                <c:pt idx="3">
                  <c:v>0.2</c:v>
                </c:pt>
                <c:pt idx="4">
                  <c:v>0.62000000000000044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A1-5F40-881F-5AAA9EDD33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887934000297198"/>
          <c:y val="0.21010488568156413"/>
          <c:w val="0.39758957817820062"/>
          <c:h val="0.6725898830127994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33E18-3857-42E7-874D-22429EEACFE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0C37-C8F2-4799-AFAD-46406950B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7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Соединения хлора при кипячении превращаются</a:t>
            </a:r>
            <a:r>
              <a:rPr lang="ru-RU" baseline="0" dirty="0" smtClean="0"/>
              <a:t> в опасный яд – </a:t>
            </a:r>
            <a:r>
              <a:rPr lang="ru-RU" baseline="0" dirty="0" err="1" smtClean="0"/>
              <a:t>диоксин</a:t>
            </a:r>
            <a:r>
              <a:rPr lang="ru-RU" baseline="0" dirty="0" smtClean="0"/>
              <a:t>, а тяжелые металлы остаются после кипячения.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Фильтры, если их не менять вовремя тоже становятся источником загрязнения.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</a:t>
            </a:r>
            <a:r>
              <a:rPr lang="ru-RU" baseline="0" dirty="0" err="1" smtClean="0"/>
              <a:t>бутилированной</a:t>
            </a:r>
            <a:r>
              <a:rPr lang="ru-RU" baseline="0" dirty="0" smtClean="0"/>
              <a:t> воде все чаще находят разные примеси, а то и вовсе наливают из-под крана и продают.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0B44-2FBB-43C6-B380-3FD654B1DD8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4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ОВП (Окислительно-Восстановительный Потенциал) воды - это показатель ее окислительных (кислотных) либо восстановительных (щелочных) качеств.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ОВП характеризует степень активности электронов в окислительно-восстановительных реакциях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т.е. реакциях, связанных с присоединением или передачей электронов. При положительном ОВП - вода захватывает и присоединяет электроны тех веществ, с которыми вступает в реакцию (окисляет), а при отрицательном - отдает электроны (восстанавливает).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ОВП обозначается как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выражается в милливольтах (мВ). Значение ОВП может иметь как положительное, так и отрицательное значение.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Отношение компонентов-окислителей к компонентам-восстановителям определяет показатель ОВП, который находится в прямой зависимости с этим отношением. Наибольшей окислительной способностью обладает кислород, а восстановительной — водород, но это далеко не единственные окислители и восстановители. Значение ОВП для каждой окислительно-восстановительной реакции может иметь как положительное, так и отрицательное значение.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Окислительно-восстановительный потенциал зависит от температуры и взаимосвязан с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измерения ОВП применяют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ОВП-метры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редокс-метры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Благодаря компактным размерам, простоте применения, скорости работы и относительной дешевизне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ОВП-метры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могут применяться для оперативного выявления ОВП питьевой воды.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ОВП-метр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показывает количество мВ, затраченных на отрыв электронов от исследуемой воды. Чем более восстановлена вода, тем легче она отдает электроны, тем значение ОВП меньше.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0B44-2FBB-43C6-B380-3FD654B1DD8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8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960D-B84F-4E87-B21D-683994D025BD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6098-0403-496B-9036-A1C6B176E9D9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5FF8-0480-4D6C-BF18-DCD0724ECC27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0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A765-71E2-4E1D-931C-E00E281FDBBB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7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154E-FE11-4478-8706-F8044A69431D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1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E0FE-DEDB-454B-9DB8-DC524914BC86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0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4B94-AF4C-4A69-9476-7E11C41D46F0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1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4269-817A-41DA-8D59-B1F945E29E09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1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5891-AF14-4547-85FA-C10A74D1121C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4F55-8CD2-4B28-840E-1966BBC63E71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6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0CFE-3410-4EAA-9D01-B7FD65328EE6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8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FD5E-FF28-49C2-A904-22174E4C8AEF}" type="datetime1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CDEC-EE77-42A4-906A-D4DB6FF01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8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96;&#1082;&#1086;&#1083;&#1072;\&#1086;&#1076;&#1091;&#1096;&#1077;&#1074;&#1083;&#1077;&#1085;&#1085;&#1072;&#1103;%20&#1074;&#1086;&#1076;&#1072;\0021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75000"/>
              </a:schemeClr>
            </a:gs>
            <a:gs pos="52000">
              <a:srgbClr val="C2DAE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3036" y="2065159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– </a:t>
            </a:r>
            <a:r>
              <a:rPr lang="ru-RU" sz="2800" dirty="0" smtClean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трансформация улучшения качества питьевой воды  и воздуха помещений, как способ обеспечения экологической и  энергетической безопасности клетки человека. 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000080"/>
                </a:solidFill>
              </a:rPr>
              <a:t/>
            </a:r>
            <a:br>
              <a:rPr lang="ru-RU" sz="1600" b="1" dirty="0" smtClean="0">
                <a:solidFill>
                  <a:srgbClr val="000080"/>
                </a:solidFill>
              </a:rPr>
            </a:br>
            <a:r>
              <a:rPr lang="ru-RU" sz="1600" b="1" dirty="0" smtClean="0">
                <a:solidFill>
                  <a:srgbClr val="000080"/>
                </a:solidFill>
              </a:rPr>
              <a:t>                               </a:t>
            </a:r>
            <a:r>
              <a:rPr lang="ru-RU" sz="2000" b="1" dirty="0" smtClean="0">
                <a:solidFill>
                  <a:srgbClr val="0070C0"/>
                </a:solidFill>
                <a:ea typeface="ＭＳ Ｐゴシック" pitchFamily="34" charset="-128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a typeface="ＭＳ Ｐゴシック" pitchFamily="34" charset="-128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5154" y="326540"/>
            <a:ext cx="6228692" cy="200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ПЕТЕРБУРГСКИЙ ГОСУДАРСТВЕННЫЙ УНИВЕРСИТЕТ ПУТЕЙ СООБЩЕНИЯ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АЛЕКСАНДРА </a:t>
            </a:r>
            <a:r>
              <a:rPr 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</a:t>
            </a:r>
            <a:endParaRPr lang="ru-RU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ea typeface="ＭＳ Ｐゴシック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ea typeface="ＭＳ Ｐゴシック" pitchFamily="34" charset="-128"/>
                <a:cs typeface="Arial" panose="020B0604020202020204" pitchFamily="34" charset="0"/>
              </a:rPr>
              <a:t>кафедра </a:t>
            </a:r>
            <a:r>
              <a:rPr lang="en-US" sz="1600" b="1" dirty="0" smtClean="0">
                <a:ea typeface="ＭＳ Ｐゴシック" pitchFamily="34" charset="-128"/>
                <a:cs typeface="Arial" panose="020B0604020202020204" pitchFamily="34" charset="0"/>
              </a:rPr>
              <a:t>“</a:t>
            </a:r>
            <a:r>
              <a:rPr lang="ru-RU" sz="1600" b="1" dirty="0" smtClean="0">
                <a:ea typeface="ＭＳ Ｐゴシック" pitchFamily="34" charset="-128"/>
                <a:cs typeface="Arial" panose="020B0604020202020204" pitchFamily="34" charset="0"/>
              </a:rPr>
              <a:t>ВОДОСНАБЖЕНИЕ , ВОДООТВЕДЕНИЕ и ГИДРАВЛИКА</a:t>
            </a:r>
            <a:r>
              <a:rPr lang="en-US" sz="1600" b="1" dirty="0" smtClean="0">
                <a:ea typeface="ＭＳ Ｐゴシック" pitchFamily="34" charset="-128"/>
                <a:cs typeface="Arial" panose="020B0604020202020204" pitchFamily="34" charset="0"/>
              </a:rPr>
              <a:t>”</a:t>
            </a:r>
            <a:endParaRPr lang="ru-RU" sz="1600" b="1" dirty="0" smtClean="0">
              <a:ea typeface="ＭＳ Ｐゴシック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algn="ctr">
              <a:lnSpc>
                <a:spcPct val="80000"/>
              </a:lnSpc>
            </a:pPr>
            <a:endParaRPr lang="ru-RU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ООО </a:t>
            </a:r>
            <a:r>
              <a:rPr 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“</a:t>
            </a:r>
            <a:r>
              <a:rPr lang="ru-RU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НПО </a:t>
            </a:r>
            <a:r>
              <a:rPr 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“</a:t>
            </a:r>
            <a:r>
              <a:rPr lang="ru-RU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ЭХА-МАГ</a:t>
            </a:r>
            <a:r>
              <a:rPr 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”</a:t>
            </a:r>
            <a:endParaRPr lang="ru-RU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Рисунок 11" descr="0c0c51c8510e6eb5747ab8ec87a2a8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479" y="4509120"/>
            <a:ext cx="2317577" cy="19822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2" y="222364"/>
            <a:ext cx="1384930" cy="13849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82" y="315084"/>
            <a:ext cx="1715672" cy="133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0613" y="4584602"/>
            <a:ext cx="615529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Амеличкин </a:t>
            </a:r>
            <a:r>
              <a:rPr 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С.Г.</a:t>
            </a:r>
            <a:r>
              <a:rPr 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algn="r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Член-корреспондент РЭА, </a:t>
            </a:r>
            <a:endParaRPr lang="ru-RU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кандидат </a:t>
            </a:r>
            <a:r>
              <a:rPr lang="ru-RU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технических наук,</a:t>
            </a:r>
            <a:br>
              <a:rPr lang="ru-RU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           Заведующий научно-исследовательской </a:t>
            </a:r>
            <a:r>
              <a:rPr lang="ru-RU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лабораторией 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“</a:t>
            </a:r>
            <a:r>
              <a:rPr lang="ru-RU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Инновационные </a:t>
            </a:r>
            <a:r>
              <a:rPr lang="ru-RU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технологии очистки и обеззараживания воды и воздушной среды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FF0000"/>
                </a:solidFill>
              </a:rPr>
              <a:t>Активированные окислительные процессы (АОП) </a:t>
            </a:r>
            <a:r>
              <a:rPr lang="ru-RU" sz="1700" dirty="0"/>
              <a:t>относятся к методам глубокого окисления, получившим развитие и практическое применение в последние десять лет. </a:t>
            </a:r>
          </a:p>
          <a:p>
            <a:pPr algn="just">
              <a:spcBef>
                <a:spcPts val="1200"/>
              </a:spcBef>
            </a:pPr>
            <a:r>
              <a:rPr lang="ru-RU" sz="1700" dirty="0"/>
              <a:t>Данный метод предполагает совместное использование химических окислителей, таких как </a:t>
            </a:r>
            <a:r>
              <a:rPr lang="ru-RU" sz="1700" dirty="0">
                <a:solidFill>
                  <a:srgbClr val="FF0000"/>
                </a:solidFill>
              </a:rPr>
              <a:t>озон</a:t>
            </a:r>
            <a:r>
              <a:rPr lang="ru-RU" sz="1700" dirty="0"/>
              <a:t> или </a:t>
            </a:r>
            <a:r>
              <a:rPr lang="ru-RU" sz="1700" dirty="0">
                <a:solidFill>
                  <a:srgbClr val="FF0000"/>
                </a:solidFill>
              </a:rPr>
              <a:t>перекись водорода</a:t>
            </a:r>
            <a:r>
              <a:rPr lang="ru-RU" sz="1700" dirty="0"/>
              <a:t>, и ультрафиолетового облучения с целью разложения различных загрязняющих веществ. </a:t>
            </a:r>
          </a:p>
          <a:p>
            <a:pPr algn="just">
              <a:spcBef>
                <a:spcPts val="1200"/>
              </a:spcBef>
            </a:pPr>
            <a:r>
              <a:rPr lang="ru-RU" sz="1700" dirty="0"/>
              <a:t>В основе технологии АОП лежат </a:t>
            </a:r>
            <a:r>
              <a:rPr lang="ru-RU" sz="1700" dirty="0">
                <a:solidFill>
                  <a:srgbClr val="FF0000"/>
                </a:solidFill>
              </a:rPr>
              <a:t>два механизма воздействия</a:t>
            </a:r>
            <a:r>
              <a:rPr lang="ru-RU" sz="1700" dirty="0"/>
              <a:t>: прямой </a:t>
            </a:r>
            <a:r>
              <a:rPr lang="ru-RU" sz="1700" dirty="0">
                <a:solidFill>
                  <a:srgbClr val="FF0000"/>
                </a:solidFill>
              </a:rPr>
              <a:t>фотолиз</a:t>
            </a:r>
            <a:r>
              <a:rPr lang="ru-RU" sz="1700" dirty="0"/>
              <a:t> и </a:t>
            </a:r>
            <a:r>
              <a:rPr lang="ru-RU" sz="1700" dirty="0">
                <a:solidFill>
                  <a:srgbClr val="FF0000"/>
                </a:solidFill>
              </a:rPr>
              <a:t>окисление </a:t>
            </a:r>
            <a:r>
              <a:rPr lang="ru-RU" sz="1700" dirty="0"/>
              <a:t>радикалами ОН, которые образуются в воде в результате фотолиза окислителей (</a:t>
            </a:r>
            <a:r>
              <a:rPr lang="ru-RU" sz="1700" dirty="0">
                <a:solidFill>
                  <a:srgbClr val="FF0000"/>
                </a:solidFill>
              </a:rPr>
              <a:t>перекись водорода, озон</a:t>
            </a:r>
            <a:r>
              <a:rPr lang="ru-RU" sz="1700" dirty="0"/>
              <a:t>). </a:t>
            </a:r>
          </a:p>
          <a:p>
            <a:pPr algn="just">
              <a:spcBef>
                <a:spcPts val="1200"/>
              </a:spcBef>
            </a:pPr>
            <a:r>
              <a:rPr lang="ru-RU" sz="1700" dirty="0"/>
              <a:t>При этом фотолиз является селективным процессом, поскольку соединения имеют различную </a:t>
            </a:r>
            <a:r>
              <a:rPr lang="ru-RU" sz="1700" dirty="0">
                <a:solidFill>
                  <a:srgbClr val="FF0000"/>
                </a:solidFill>
              </a:rPr>
              <a:t>чувствительность к УФ излучению</a:t>
            </a:r>
            <a:r>
              <a:rPr lang="ru-RU" sz="1700" dirty="0"/>
              <a:t>, а ОН окисление – неселективным, за счет высокого окислительного потенциала радикалов ОН. </a:t>
            </a:r>
          </a:p>
          <a:p>
            <a:pPr algn="just">
              <a:spcBef>
                <a:spcPts val="1200"/>
              </a:spcBef>
            </a:pPr>
            <a:r>
              <a:rPr lang="ru-RU" sz="1700" dirty="0"/>
              <a:t>В результате процессы АОП </a:t>
            </a:r>
            <a:r>
              <a:rPr lang="ru-RU" sz="1700" dirty="0">
                <a:solidFill>
                  <a:srgbClr val="FF0000"/>
                </a:solidFill>
              </a:rPr>
              <a:t>могут разрушить соединения</a:t>
            </a:r>
            <a:r>
              <a:rPr lang="ru-RU" sz="1700" dirty="0"/>
              <a:t>, устойчивые к обычному озонированию или окислению перекисью водорода. </a:t>
            </a:r>
          </a:p>
          <a:p>
            <a:pPr algn="just">
              <a:spcBef>
                <a:spcPts val="1200"/>
              </a:spcBef>
            </a:pPr>
            <a:r>
              <a:rPr lang="ru-RU" sz="1700" dirty="0"/>
              <a:t>Основной мотивацией использования АОП является необходимость удаления из воды так называемых </a:t>
            </a:r>
            <a:r>
              <a:rPr lang="ru-RU" sz="1700" dirty="0" err="1">
                <a:solidFill>
                  <a:srgbClr val="FF0000"/>
                </a:solidFill>
              </a:rPr>
              <a:t>микрозагрязнителей</a:t>
            </a:r>
            <a:r>
              <a:rPr lang="ru-RU" sz="1700" dirty="0"/>
              <a:t> антропогенного происхождения (за счет негативного  воздействия  человека на природу</a:t>
            </a:r>
            <a:r>
              <a:rPr lang="ru-RU" sz="1700" dirty="0" smtClean="0"/>
              <a:t>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77188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146025" y="273377"/>
            <a:ext cx="7313613" cy="4635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27467D"/>
                </a:solidFill>
                <a:latin typeface="+mn-lt"/>
                <a:ea typeface="ＭＳ Ｐゴシック" pitchFamily="34" charset="-128"/>
              </a:rPr>
              <a:t>Окислительный потенциал </a:t>
            </a:r>
            <a:r>
              <a:rPr lang="ru-RU" sz="2800" b="1" dirty="0" err="1">
                <a:solidFill>
                  <a:srgbClr val="27467D"/>
                </a:solidFill>
                <a:latin typeface="+mn-lt"/>
                <a:ea typeface="ＭＳ Ｐゴシック" pitchFamily="34" charset="-128"/>
              </a:rPr>
              <a:t>ОН-радикал</a:t>
            </a:r>
            <a:r>
              <a:rPr lang="ru-RU" sz="2800" b="1" dirty="0">
                <a:solidFill>
                  <a:srgbClr val="27467D"/>
                </a:solidFill>
                <a:latin typeface="+mn-lt"/>
                <a:ea typeface="ＭＳ Ｐゴシック" pitchFamily="34" charset="-128"/>
              </a:rPr>
              <a:t>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376" y="836712"/>
            <a:ext cx="7205262" cy="371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1146025" y="4556288"/>
            <a:ext cx="7313613" cy="14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Процессы </a:t>
            </a:r>
            <a:r>
              <a:rPr lang="ru-RU" sz="2000" b="1" dirty="0"/>
              <a:t>окисления,   активированные     ОН </a:t>
            </a:r>
            <a:r>
              <a:rPr lang="ru-RU" sz="2000" b="1" dirty="0" smtClean="0"/>
              <a:t>радикалами:</a:t>
            </a:r>
            <a:endParaRPr lang="ru-RU" sz="2000" b="1" dirty="0"/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 smtClean="0"/>
              <a:t> Неселективные</a:t>
            </a:r>
            <a:endParaRPr lang="ru-RU" sz="2000" b="1" dirty="0"/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/>
              <a:t>В 200 </a:t>
            </a:r>
            <a:r>
              <a:rPr lang="ru-RU" sz="2000" b="1" dirty="0"/>
              <a:t>раз быстрее, чем процессы окисления озоном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27467D"/>
                </a:solidFill>
                <a:latin typeface="+mn-lt"/>
                <a:cs typeface="Arial" panose="020B0604020202020204" pitchFamily="34" charset="0"/>
              </a:rPr>
              <a:t>Реализация процесса АОП </a:t>
            </a:r>
            <a:r>
              <a:rPr lang="ru-RU" sz="2400" b="1" dirty="0" smtClean="0">
                <a:solidFill>
                  <a:srgbClr val="27467D"/>
                </a:solidFill>
                <a:latin typeface="+mn-lt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rgbClr val="27467D"/>
                </a:solidFill>
                <a:latin typeface="+mn-lt"/>
                <a:cs typeface="Arial" panose="020B0604020202020204" pitchFamily="34" charset="0"/>
              </a:rPr>
              <a:t>использованием </a:t>
            </a:r>
            <a:r>
              <a:rPr lang="ru-RU" sz="2400" b="1" dirty="0" smtClean="0">
                <a:solidFill>
                  <a:srgbClr val="27467D"/>
                </a:solidFill>
                <a:latin typeface="+mn-lt"/>
                <a:cs typeface="Arial" panose="020B0604020202020204" pitchFamily="34" charset="0"/>
              </a:rPr>
              <a:t>УФ </a:t>
            </a:r>
            <a:r>
              <a:rPr lang="ru-RU" sz="2400" b="1" dirty="0">
                <a:solidFill>
                  <a:srgbClr val="27467D"/>
                </a:solidFill>
                <a:latin typeface="+mn-lt"/>
                <a:cs typeface="Arial" panose="020B0604020202020204" pitchFamily="34" charset="0"/>
              </a:rPr>
              <a:t>излучения </a:t>
            </a:r>
            <a:r>
              <a:rPr lang="ru-RU" sz="2400" b="1" dirty="0" smtClean="0">
                <a:solidFill>
                  <a:srgbClr val="27467D"/>
                </a:solidFill>
                <a:latin typeface="+mn-lt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rgbClr val="27467D"/>
                </a:solidFill>
                <a:latin typeface="+mn-lt"/>
                <a:cs typeface="Arial" panose="020B0604020202020204" pitchFamily="34" charset="0"/>
              </a:rPr>
              <a:t>перекисными дезинфектанами</a:t>
            </a:r>
            <a:endParaRPr lang="ru-RU" sz="2400" dirty="0">
              <a:solidFill>
                <a:srgbClr val="27467D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561" y="940660"/>
            <a:ext cx="7248878" cy="3736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797152"/>
            <a:ext cx="7344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Реализация процесса АОП - УФ/</a:t>
            </a:r>
            <a:r>
              <a:rPr lang="en-US" sz="2000" dirty="0"/>
              <a:t>H</a:t>
            </a:r>
            <a:r>
              <a:rPr lang="ru-RU" sz="2000" baseline="-25000" dirty="0"/>
              <a:t>2</a:t>
            </a:r>
            <a:r>
              <a:rPr lang="en-US" sz="2000" dirty="0"/>
              <a:t>O</a:t>
            </a:r>
            <a:r>
              <a:rPr lang="ru-RU" sz="2000" baseline="-25000" dirty="0"/>
              <a:t>2 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дополнительно требует </a:t>
            </a:r>
            <a:r>
              <a:rPr lang="ru-RU" sz="2000" dirty="0"/>
              <a:t>блока </a:t>
            </a:r>
            <a:r>
              <a:rPr lang="ru-RU" sz="2000" dirty="0" smtClean="0"/>
              <a:t>доочистки. </a:t>
            </a:r>
            <a:r>
              <a:rPr lang="ru-RU" sz="2000" dirty="0"/>
              <a:t>Таким образом, процесс АОП – ДС </a:t>
            </a:r>
            <a:r>
              <a:rPr lang="en-US" sz="2000" dirty="0"/>
              <a:t>“</a:t>
            </a:r>
            <a:r>
              <a:rPr lang="ru-RU" sz="2000" dirty="0"/>
              <a:t>Серебряная пуля</a:t>
            </a:r>
            <a:r>
              <a:rPr lang="en-US" sz="2000" dirty="0"/>
              <a:t>”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значительно выгоднее </a:t>
            </a:r>
            <a:r>
              <a:rPr lang="ru-RU" sz="2000" dirty="0"/>
              <a:t>с экономической точки зрения.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03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1"/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75000"/>
              </a:schemeClr>
            </a:gs>
            <a:gs pos="52000">
              <a:srgbClr val="C2DAE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19814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 </a:t>
            </a:r>
            <a:r>
              <a:rPr lang="ru-RU" sz="3200" b="1" dirty="0" err="1">
                <a:solidFill>
                  <a:srgbClr val="27467D"/>
                </a:solidFill>
                <a:latin typeface="+mn-lt"/>
              </a:rPr>
              <a:t>Биоцид</a:t>
            </a:r>
            <a:r>
              <a:rPr lang="ru-RU" sz="3200" b="1" dirty="0">
                <a:solidFill>
                  <a:srgbClr val="27467D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27467D"/>
                </a:solidFill>
                <a:latin typeface="+mn-lt"/>
              </a:rPr>
              <a:t>“</a:t>
            </a:r>
            <a:r>
              <a:rPr lang="ru-RU" sz="3200" b="1" dirty="0">
                <a:solidFill>
                  <a:srgbClr val="27467D"/>
                </a:solidFill>
                <a:latin typeface="+mn-lt"/>
              </a:rPr>
              <a:t>Серебряная Пуля</a:t>
            </a:r>
            <a:r>
              <a:rPr lang="en-US" sz="3200" b="1" dirty="0">
                <a:solidFill>
                  <a:srgbClr val="27467D"/>
                </a:solidFill>
                <a:latin typeface="+mn-lt"/>
              </a:rPr>
              <a:t>”</a:t>
            </a:r>
            <a:r>
              <a:rPr lang="ru-RU" sz="3200" b="1" dirty="0">
                <a:solidFill>
                  <a:srgbClr val="27467D"/>
                </a:solidFill>
                <a:latin typeface="+mn-lt"/>
              </a:rPr>
              <a:t> для борьбы с распространением легионеллеза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6012160" cy="337656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8795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93658"/>
            <a:ext cx="813690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700" dirty="0" smtClean="0"/>
              <a:t>Какова </a:t>
            </a:r>
            <a:r>
              <a:rPr lang="ru-RU" sz="1700" dirty="0"/>
              <a:t>опасность, которую таит в себе ... обыкновенная горячая вода, если она подается в наши краны с температурой от 40 до 50 градусов? Как оказалось, такая вода - просто питательный субстрат для разных микробов, в том числе смертельно опасных </a:t>
            </a:r>
            <a:r>
              <a:rPr lang="ru-RU" sz="1700" dirty="0" err="1"/>
              <a:t>легионелл</a:t>
            </a:r>
            <a:r>
              <a:rPr lang="ru-RU" sz="1700" dirty="0"/>
              <a:t> .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</a:pPr>
            <a:r>
              <a:rPr lang="ru-RU" sz="1700" dirty="0" err="1" smtClean="0">
                <a:solidFill>
                  <a:srgbClr val="FF0000"/>
                </a:solidFill>
              </a:rPr>
              <a:t>Легионелла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>
                <a:solidFill>
                  <a:srgbClr val="FF0000"/>
                </a:solidFill>
              </a:rPr>
              <a:t>была идентифицирована в 1976 г. </a:t>
            </a:r>
            <a:r>
              <a:rPr lang="ru-RU" sz="1700" dirty="0"/>
              <a:t>во время вспышки заболевания пневмонией среди участников съезда американских легионеров. Отсюда и название болезни  - легионеллез. Клинически легионеллез может проявляться в виде двух основных форм</a:t>
            </a:r>
            <a:r>
              <a:rPr lang="ru-RU" sz="1700" dirty="0" smtClean="0"/>
              <a:t>:</a:t>
            </a:r>
          </a:p>
          <a:p>
            <a:pPr marL="342900" indent="-342900" fontAlgn="base">
              <a:spcAft>
                <a:spcPts val="600"/>
              </a:spcAft>
            </a:pPr>
            <a:r>
              <a:rPr lang="ru-RU" sz="1700" dirty="0" smtClean="0"/>
              <a:t>-  болезнь легионеров</a:t>
            </a:r>
          </a:p>
          <a:p>
            <a:pPr fontAlgn="base"/>
            <a:r>
              <a:rPr lang="ru-RU" sz="1700" dirty="0" smtClean="0"/>
              <a:t> </a:t>
            </a:r>
            <a:r>
              <a:rPr lang="ru-RU" sz="1700" dirty="0"/>
              <a:t>- пневмония, вызванная </a:t>
            </a:r>
            <a:r>
              <a:rPr lang="ru-RU" sz="1700" dirty="0" smtClean="0"/>
              <a:t>легионеллой;  понтиакская  </a:t>
            </a:r>
            <a:r>
              <a:rPr lang="ru-RU" sz="1700" dirty="0"/>
              <a:t>лихорадка (протекает без локальных симптомов, с головной болью, повышением температуры, недомоганием и проходит без лечения</a:t>
            </a:r>
            <a:r>
              <a:rPr lang="ru-RU" sz="1700" dirty="0" smtClean="0"/>
              <a:t>).</a:t>
            </a:r>
            <a:r>
              <a:rPr lang="ru-RU" sz="1700" dirty="0"/>
              <a:t/>
            </a:r>
            <a:br>
              <a:rPr lang="ru-RU" sz="1700" dirty="0"/>
            </a:br>
            <a:endParaRPr lang="ru-RU" sz="1700" dirty="0" smtClean="0"/>
          </a:p>
          <a:p>
            <a:pPr fontAlgn="base"/>
            <a:r>
              <a:rPr lang="ru-RU" sz="1700" dirty="0" smtClean="0"/>
              <a:t>Смертность </a:t>
            </a:r>
            <a:r>
              <a:rPr lang="ru-RU" sz="1700" dirty="0"/>
              <a:t>при внебольничной </a:t>
            </a:r>
            <a:r>
              <a:rPr lang="ru-RU" sz="1700" dirty="0" err="1"/>
              <a:t>легионеллезной</a:t>
            </a:r>
            <a:r>
              <a:rPr lang="ru-RU" sz="1700" dirty="0"/>
              <a:t> пневмонии достигает </a:t>
            </a:r>
            <a:r>
              <a:rPr lang="ru-RU" sz="1700" b="1" dirty="0">
                <a:solidFill>
                  <a:srgbClr val="FF0000"/>
                </a:solidFill>
              </a:rPr>
              <a:t>16-30%</a:t>
            </a:r>
            <a:r>
              <a:rPr lang="ru-RU" sz="1700" dirty="0"/>
              <a:t>, при госпитальной </a:t>
            </a:r>
            <a:r>
              <a:rPr lang="ru-RU" sz="1700" b="1" dirty="0" smtClean="0">
                <a:solidFill>
                  <a:srgbClr val="FF0000"/>
                </a:solidFill>
              </a:rPr>
              <a:t>до </a:t>
            </a:r>
            <a:r>
              <a:rPr lang="ru-RU" sz="1700" b="1" dirty="0">
                <a:solidFill>
                  <a:srgbClr val="FF0000"/>
                </a:solidFill>
              </a:rPr>
              <a:t>50%. </a:t>
            </a:r>
            <a:endParaRPr lang="ru-RU" sz="1700" b="1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ts val="1200"/>
              </a:spcBef>
              <a:spcAft>
                <a:spcPts val="1200"/>
              </a:spcAft>
            </a:pPr>
            <a:r>
              <a:rPr lang="ru-RU" sz="1700" dirty="0" smtClean="0"/>
              <a:t>Отличить  </a:t>
            </a:r>
            <a:r>
              <a:rPr lang="ru-RU" sz="1700" dirty="0"/>
              <a:t>легионеллез от других видов заразных легочных заболеваний не очень просто, так как </a:t>
            </a:r>
            <a:r>
              <a:rPr lang="ru-RU" sz="1700" b="1" dirty="0">
                <a:solidFill>
                  <a:srgbClr val="FF0000"/>
                </a:solidFill>
              </a:rPr>
              <a:t>болезнь сочетает в себе худшие проявления «обычных» гриппа, пневмонии и желудочно-кишечной инфекции</a:t>
            </a:r>
            <a:r>
              <a:rPr lang="ru-RU" sz="1700" dirty="0"/>
              <a:t>, все это - на фоне высокой температуры.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27467D"/>
                </a:solidFill>
              </a:rPr>
              <a:t>Легионелла</a:t>
            </a:r>
            <a:r>
              <a:rPr lang="ru-RU" sz="2800" b="1" dirty="0" smtClean="0">
                <a:solidFill>
                  <a:srgbClr val="27467D"/>
                </a:solidFill>
              </a:rPr>
              <a:t> – когда душ опасней пистолета</a:t>
            </a:r>
            <a:endParaRPr lang="ru-RU" sz="2800" b="1" dirty="0">
              <a:solidFill>
                <a:srgbClr val="274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9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27467D"/>
                </a:solidFill>
                <a:latin typeface="+mn-lt"/>
                <a:cs typeface="Times New Roman" pitchFamily="18" charset="0"/>
              </a:rPr>
              <a:t>Являются ли бактерии </a:t>
            </a:r>
            <a:r>
              <a:rPr lang="en-US" sz="3100" b="1" dirty="0" err="1">
                <a:solidFill>
                  <a:srgbClr val="27467D"/>
                </a:solidFill>
                <a:latin typeface="+mn-lt"/>
                <a:cs typeface="Times New Roman" pitchFamily="18" charset="0"/>
              </a:rPr>
              <a:t>Legionella</a:t>
            </a:r>
            <a:r>
              <a:rPr lang="en-US" sz="3100" b="1" dirty="0">
                <a:solidFill>
                  <a:srgbClr val="27467D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27467D"/>
                </a:solidFill>
                <a:latin typeface="+mn-lt"/>
                <a:cs typeface="Times New Roman" pitchFamily="18" charset="0"/>
              </a:rPr>
              <a:t>проблемой?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cs typeface="Times New Roman" pitchFamily="18" charset="0"/>
              </a:rPr>
              <a:t>По данным Федерального агентства по окружающей среде Германии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20000-32000 </a:t>
            </a:r>
            <a:r>
              <a:rPr lang="ru-RU" sz="2000" dirty="0">
                <a:cs typeface="Times New Roman" pitchFamily="18" charset="0"/>
              </a:rPr>
              <a:t>человек с пневмонией, вызванной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Legionella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15%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случаев смертельны (около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4800 смертей/год)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>
                <a:solidFill>
                  <a:schemeClr val="tx1"/>
                </a:solidFill>
                <a:cs typeface="Times New Roman" pitchFamily="18" charset="0"/>
              </a:rPr>
              <a:t>Для сравнения (Германия)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3648 смертей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в результате ДТП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2011году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491 смертей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от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СПИДа </a:t>
            </a:r>
            <a:endParaRPr lang="ru-RU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в 2009 г.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Случаев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Понтийской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лихорадки от 10 до 100 раз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Больше.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30862613"/>
              </p:ext>
            </p:extLst>
          </p:nvPr>
        </p:nvGraphicFramePr>
        <p:xfrm>
          <a:off x="4067944" y="2420888"/>
          <a:ext cx="44999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27467D"/>
                </a:solidFill>
                <a:latin typeface="+mn-lt"/>
                <a:ea typeface="ＭＳ Ｐゴシック" pitchFamily="34" charset="-128"/>
              </a:rPr>
              <a:t>Анализ эпидемиологического риска для искусственных водных систем обследованных зданий общественного назначения </a:t>
            </a:r>
            <a:endParaRPr lang="ru-RU" sz="2400" b="1" dirty="0">
              <a:solidFill>
                <a:srgbClr val="27467D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704850" y="1196752"/>
            <a:ext cx="788670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ea typeface="ＭＳ Ｐゴシック" pitchFamily="34" charset="-128"/>
              </a:rPr>
              <a:t>Доля проб, контаминированных L. </a:t>
            </a:r>
            <a:r>
              <a:rPr lang="en-US" sz="2000" b="1" dirty="0" smtClean="0">
                <a:ea typeface="ＭＳ Ｐゴシック" pitchFamily="34" charset="-128"/>
              </a:rPr>
              <a:t>P</a:t>
            </a:r>
            <a:r>
              <a:rPr lang="ru-RU" sz="2000" b="1" dirty="0" err="1" smtClean="0">
                <a:ea typeface="ＭＳ Ｐゴシック" pitchFamily="34" charset="-128"/>
              </a:rPr>
              <a:t>neumophila</a:t>
            </a:r>
            <a:endParaRPr lang="ru-RU" sz="2000" b="1" dirty="0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ru-RU" sz="2000" b="1" dirty="0" smtClean="0">
                <a:ea typeface="ＭＳ Ｐゴシック" pitchFamily="34" charset="-128"/>
              </a:rPr>
              <a:t>выше </a:t>
            </a:r>
            <a:r>
              <a:rPr lang="ru-RU" sz="2000" b="1" dirty="0">
                <a:ea typeface="ＭＳ Ｐゴシック" pitchFamily="34" charset="-128"/>
              </a:rPr>
              <a:t>уровня риска в </a:t>
            </a:r>
            <a:r>
              <a:rPr lang="ru-RU" sz="2000" b="1" dirty="0" smtClean="0">
                <a:ea typeface="ＭＳ Ｐゴシック" pitchFamily="34" charset="-128"/>
              </a:rPr>
              <a:t>%</a:t>
            </a:r>
          </a:p>
          <a:p>
            <a:pPr algn="ctr">
              <a:buNone/>
            </a:pPr>
            <a:endParaRPr lang="ru-RU" sz="2000" b="1" dirty="0">
              <a:ea typeface="ＭＳ Ｐゴシック" pitchFamily="34" charset="-128"/>
            </a:endParaRPr>
          </a:p>
          <a:p>
            <a:r>
              <a:rPr lang="ru-RU" sz="2000" dirty="0" smtClean="0">
                <a:ea typeface="ＭＳ Ｐゴシック" pitchFamily="34" charset="-128"/>
              </a:rPr>
              <a:t>Система ГВС в мед. организациях 36,5%  - вероятно </a:t>
            </a:r>
          </a:p>
          <a:p>
            <a:r>
              <a:rPr lang="ru-RU" sz="2000" dirty="0" smtClean="0">
                <a:ea typeface="ＭＳ Ｐゴシック" pitchFamily="34" charset="-128"/>
              </a:rPr>
              <a:t>Ванны-джакузи 60,7%     - вероятно </a:t>
            </a:r>
          </a:p>
          <a:p>
            <a:r>
              <a:rPr lang="ru-RU" sz="2000" dirty="0" smtClean="0">
                <a:ea typeface="ＭＳ Ｐゴシック" pitchFamily="34" charset="-128"/>
              </a:rPr>
              <a:t>Система ГВС в гостиницах 23%     - вероятно </a:t>
            </a:r>
          </a:p>
          <a:p>
            <a:r>
              <a:rPr lang="ru-RU" sz="2000" dirty="0" smtClean="0">
                <a:ea typeface="ＭＳ Ｐゴシック" pitchFamily="34" charset="-128"/>
              </a:rPr>
              <a:t>Система вентиляции  48%   - вероятно</a:t>
            </a:r>
            <a:endParaRPr lang="ru-RU" sz="2000" dirty="0">
              <a:ea typeface="ＭＳ Ｐゴシック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61021"/>
            <a:ext cx="3089920" cy="23174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961021"/>
            <a:ext cx="3185163" cy="231744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27467D"/>
                </a:solidFill>
                <a:latin typeface="+mn-lt"/>
              </a:rPr>
              <a:t>Профилактика легионеллеза в медицинских учреждениях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886700" cy="3096344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Роль профилактических мероприятий в отношении легионеллеза приобретает высокую значимость </a:t>
            </a:r>
            <a:r>
              <a:rPr lang="ru-RU" sz="2000" dirty="0">
                <a:solidFill>
                  <a:srgbClr val="FF0000"/>
                </a:solidFill>
              </a:rPr>
              <a:t>в водолечебницах </a:t>
            </a:r>
            <a:r>
              <a:rPr lang="ru-RU" sz="2000" dirty="0"/>
              <a:t>медицинских учреждений.</a:t>
            </a:r>
          </a:p>
          <a:p>
            <a:r>
              <a:rPr lang="ru-RU" sz="2000" dirty="0"/>
              <a:t>Системы водоснабжения физиотерапевтических кабинетов (</a:t>
            </a:r>
            <a:r>
              <a:rPr lang="ru-RU" sz="2000" dirty="0" smtClean="0"/>
              <a:t>водолечебницы в санаториях и домах отдыха))  </a:t>
            </a:r>
            <a:r>
              <a:rPr lang="ru-RU" sz="2000" dirty="0"/>
              <a:t>являются потенциально опасными водными системами (ПОВС) </a:t>
            </a:r>
            <a:r>
              <a:rPr lang="ru-RU" sz="2000" dirty="0">
                <a:solidFill>
                  <a:srgbClr val="FF0000"/>
                </a:solidFill>
              </a:rPr>
              <a:t>с высоким риском </a:t>
            </a:r>
            <a:r>
              <a:rPr lang="ru-RU" sz="2000" dirty="0"/>
              <a:t>контаминации </a:t>
            </a:r>
            <a:r>
              <a:rPr lang="ru-RU" sz="2000" dirty="0" err="1"/>
              <a:t>легионеллами</a:t>
            </a:r>
            <a:r>
              <a:rPr lang="ru-RU" sz="2000" dirty="0"/>
              <a:t>.</a:t>
            </a:r>
          </a:p>
          <a:p>
            <a:r>
              <a:rPr lang="ru-RU" sz="2000" dirty="0"/>
              <a:t> Обычные способы дезинфекции воды в системах водоснабжения санаториев и других лечебно-оздоровительных учреждений с помощью ее хлорирования </a:t>
            </a:r>
            <a:r>
              <a:rPr lang="ru-RU" sz="2000" dirty="0">
                <a:solidFill>
                  <a:srgbClr val="FF0000"/>
                </a:solidFill>
              </a:rPr>
              <a:t>недостаточно эффективны </a:t>
            </a:r>
            <a:r>
              <a:rPr lang="ru-RU" sz="2000" dirty="0"/>
              <a:t>против </a:t>
            </a:r>
            <a:r>
              <a:rPr lang="ru-RU" sz="2000" dirty="0" err="1"/>
              <a:t>легионелл</a:t>
            </a:r>
            <a:r>
              <a:rPr lang="ru-RU" sz="2000" dirty="0"/>
              <a:t>, находящихся в составе биопленок.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32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1575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27467D"/>
                </a:solidFill>
                <a:latin typeface="+mn-lt"/>
                <a:cs typeface="Times New Roman" pitchFamily="18" charset="0"/>
              </a:rPr>
              <a:t>Комплекс автоматического дозирования </a:t>
            </a:r>
            <a:r>
              <a:rPr lang="ru-RU" sz="2700" b="1" dirty="0" err="1">
                <a:solidFill>
                  <a:srgbClr val="27467D"/>
                </a:solidFill>
                <a:latin typeface="+mn-lt"/>
                <a:cs typeface="Times New Roman" pitchFamily="18" charset="0"/>
              </a:rPr>
              <a:t>биоцида</a:t>
            </a:r>
            <a:r>
              <a:rPr lang="ru-RU" sz="2700" b="1" dirty="0">
                <a:solidFill>
                  <a:srgbClr val="27467D"/>
                </a:solidFill>
                <a:latin typeface="+mn-lt"/>
                <a:cs typeface="Times New Roman" pitchFamily="18" charset="0"/>
              </a:rPr>
              <a:t> «Серебряная пуля» под управлением анализатора </a:t>
            </a:r>
            <a:r>
              <a:rPr lang="ru-RU" sz="2700" b="1" dirty="0" err="1">
                <a:solidFill>
                  <a:srgbClr val="27467D"/>
                </a:solidFill>
                <a:latin typeface="+mn-lt"/>
                <a:cs typeface="Times New Roman" pitchFamily="18" charset="0"/>
              </a:rPr>
              <a:t>биоплёнки</a:t>
            </a:r>
            <a:r>
              <a:rPr lang="ru-RU" sz="2700" b="1" dirty="0">
                <a:solidFill>
                  <a:srgbClr val="27467D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27467D"/>
                </a:solidFill>
                <a:latin typeface="+mn-lt"/>
                <a:cs typeface="Times New Roman" pitchFamily="18" charset="0"/>
              </a:rPr>
              <a:t>BioSense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5133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dirty="0" smtClean="0">
                <a:solidFill>
                  <a:srgbClr val="FF0000"/>
                </a:solidFill>
              </a:rPr>
              <a:t>У П РА В Л Е Н И Е  Р И С К О М  РАЗМНОЖЕНИЯ Л Е Г И О Н Е Л Л</a:t>
            </a:r>
          </a:p>
          <a:p>
            <a:pPr algn="ctr"/>
            <a:r>
              <a:rPr lang="ru-RU" dirty="0" smtClean="0"/>
              <a:t>Системы градирен, системы охлаждения и нагрева воды и воздуха в больницах, аэропортах, правительственных зданиях, отелях, жилых и офисных зданиях могут быть источником размножения </a:t>
            </a:r>
            <a:r>
              <a:rPr lang="ru-RU" dirty="0" err="1" smtClean="0"/>
              <a:t>легионелл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Бактерии </a:t>
            </a:r>
            <a:r>
              <a:rPr lang="en-US" dirty="0">
                <a:cs typeface="Times New Roman" pitchFamily="18" charset="0"/>
              </a:rPr>
              <a:t>Legionella </a:t>
            </a:r>
            <a:r>
              <a:rPr lang="ru-RU" dirty="0" err="1">
                <a:ea typeface="ＭＳ Ｐゴシック" pitchFamily="34" charset="-128"/>
              </a:rPr>
              <a:t>pneumophila</a:t>
            </a:r>
            <a:r>
              <a:rPr lang="ru-RU" dirty="0">
                <a:ea typeface="ＭＳ Ｐゴシック" pitchFamily="34" charset="-128"/>
              </a:rPr>
              <a:t> </a:t>
            </a:r>
            <a:r>
              <a:rPr lang="ru-RU" dirty="0" smtClean="0"/>
              <a:t>часто врастает в биоплёнку, которая прилипает к стенкам труб или других емкостей.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Сенсор </a:t>
            </a:r>
            <a:r>
              <a:rPr lang="ru-RU" dirty="0" err="1" smtClean="0"/>
              <a:t>BioSense</a:t>
            </a:r>
            <a:r>
              <a:rPr lang="ru-RU" dirty="0" smtClean="0"/>
              <a:t> позволяет </a:t>
            </a:r>
            <a:r>
              <a:rPr lang="ru-RU" dirty="0" err="1" smtClean="0"/>
              <a:t>мониторить</a:t>
            </a:r>
            <a:r>
              <a:rPr lang="ru-RU" dirty="0" smtClean="0"/>
              <a:t> развитие слоя этой биопленки и дозировать </a:t>
            </a:r>
            <a:r>
              <a:rPr lang="ru-RU" dirty="0" err="1" smtClean="0"/>
              <a:t>биоцид</a:t>
            </a:r>
            <a:r>
              <a:rPr lang="ru-RU" dirty="0" smtClean="0"/>
              <a:t> для ее удаления.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CDEC-EE77-42A4-906A-D4DB6FF01E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519"/>
            <a:ext cx="7886700" cy="1253555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подключения комплекса </a:t>
            </a:r>
            <a:br>
              <a:rPr lang="ru-RU" sz="2600" b="1" dirty="0" smtClean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rgbClr val="274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выявления и уничтожения биопленки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7168898" cy="468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2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 оценке Всемирной организации здравоохранения, причина практически всех болезней человечества - </a:t>
            </a:r>
            <a:r>
              <a:rPr lang="ru-RU" sz="2000" dirty="0">
                <a:solidFill>
                  <a:srgbClr val="FF0000"/>
                </a:solidFill>
              </a:rPr>
              <a:t>ухудшение экологической обстановки из-за последствий антропогенного </a:t>
            </a:r>
            <a:r>
              <a:rPr lang="ru-RU" sz="2000" dirty="0" smtClean="0">
                <a:solidFill>
                  <a:srgbClr val="FF0000"/>
                </a:solidFill>
              </a:rPr>
              <a:t>воздействия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/>
          </a:p>
          <a:p>
            <a:pPr algn="ctr"/>
            <a:r>
              <a:rPr lang="ru-RU" sz="2000" dirty="0"/>
              <a:t>Воздух, вода и пища, в этих условиях, становятся мощнейшими оксидантами и порождают окислительный стресс и как следствие снижение качества жизни и </a:t>
            </a:r>
            <a:r>
              <a:rPr lang="ru-RU" sz="2000" dirty="0" smtClean="0"/>
              <a:t>болезни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12520"/>
            <a:ext cx="4647952" cy="31373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2438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27467D"/>
                </a:solidFill>
                <a:latin typeface="+mn-lt"/>
                <a:cs typeface="Times New Roman" pitchFamily="18" charset="0"/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24744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cs typeface="Times New Roman" pitchFamily="18" charset="0"/>
              </a:rPr>
              <a:t>Угрозу, которую представляет болезнь легионеров для общественного здравоохранения, можно снизить </a:t>
            </a:r>
            <a:r>
              <a:rPr lang="ru-RU" sz="2400" dirty="0">
                <a:solidFill>
                  <a:srgbClr val="FF0000"/>
                </a:solidFill>
                <a:cs typeface="Times New Roman" pitchFamily="18" charset="0"/>
              </a:rPr>
              <a:t>путем регулярного техобслуживания, очистки и дезинфекции </a:t>
            </a:r>
            <a:r>
              <a:rPr lang="ru-RU" sz="2400" dirty="0">
                <a:cs typeface="Times New Roman" pitchFamily="18" charset="0"/>
              </a:rPr>
              <a:t>систем </a:t>
            </a:r>
            <a:r>
              <a:rPr lang="ru-RU" sz="2400" dirty="0" smtClean="0">
                <a:cs typeface="Times New Roman" pitchFamily="18" charset="0"/>
              </a:rPr>
              <a:t>водоснабжения, систем вентиляции и </a:t>
            </a:r>
            <a:r>
              <a:rPr lang="ru-RU" sz="2400" dirty="0">
                <a:cs typeface="Times New Roman" pitchFamily="18" charset="0"/>
              </a:rPr>
              <a:t>кондиционирования воздуха, что позволяет минимизировать рост </a:t>
            </a:r>
            <a:r>
              <a:rPr lang="ru-RU" sz="2400" dirty="0" err="1">
                <a:cs typeface="Times New Roman" pitchFamily="18" charset="0"/>
              </a:rPr>
              <a:t>легионеллы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33" y="3068960"/>
            <a:ext cx="5470574" cy="298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1"/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75000"/>
              </a:schemeClr>
            </a:gs>
            <a:gs pos="52000">
              <a:srgbClr val="C2DAE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86700" cy="13356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27467D"/>
                </a:solidFill>
                <a:latin typeface="+mn-lt"/>
              </a:rPr>
              <a:t>Окислительный стресс и характеристики питьевой </a:t>
            </a:r>
            <a:r>
              <a:rPr lang="ru-RU" sz="3200" b="1" dirty="0" smtClean="0">
                <a:solidFill>
                  <a:srgbClr val="27467D"/>
                </a:solidFill>
                <a:latin typeface="+mn-lt"/>
              </a:rPr>
              <a:t>воды  </a:t>
            </a:r>
            <a:r>
              <a:rPr lang="ru-RU" sz="3200" b="1" dirty="0">
                <a:solidFill>
                  <a:srgbClr val="27467D"/>
                </a:solidFill>
                <a:latin typeface="+mn-lt"/>
              </a:rPr>
              <a:t>р</a:t>
            </a:r>
            <a:r>
              <a:rPr lang="ru-RU" sz="3200" b="1" i="1" dirty="0">
                <a:solidFill>
                  <a:srgbClr val="27467D"/>
                </a:solidFill>
                <a:latin typeface="+mn-lt"/>
              </a:rPr>
              <a:t>Н и ОВП </a:t>
            </a:r>
            <a:r>
              <a:rPr lang="ru-RU" sz="3200" b="1" dirty="0">
                <a:solidFill>
                  <a:srgbClr val="27467D"/>
                </a:solidFill>
                <a:latin typeface="+mn-lt"/>
              </a:rPr>
              <a:t>для антиоксидантной защиты организма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6768752" cy="373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683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27467D"/>
                </a:solidFill>
                <a:latin typeface="+mn-lt"/>
              </a:rPr>
              <a:t> Современное состояние водоснабжения</a:t>
            </a:r>
            <a:endParaRPr lang="ru-RU" sz="3200" b="1" dirty="0">
              <a:solidFill>
                <a:srgbClr val="27467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472" y="1124744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Для очистки и обеззараживания воды, в системах централизованного водоснабжения, </a:t>
            </a:r>
            <a:r>
              <a:rPr lang="ru-RU" dirty="0" smtClean="0">
                <a:solidFill>
                  <a:srgbClr val="FF0000"/>
                </a:solidFill>
              </a:rPr>
              <a:t>применяют  коагулянты </a:t>
            </a:r>
            <a:r>
              <a:rPr lang="ru-RU" dirty="0" smtClean="0"/>
              <a:t>(сернокислый алюминий, диоксид титана, ) , газообразный хлор и гипохлориты . При наличии в воде органики могут образовываться </a:t>
            </a:r>
            <a:r>
              <a:rPr lang="ru-RU" dirty="0" smtClean="0">
                <a:solidFill>
                  <a:srgbClr val="FF0000"/>
                </a:solidFill>
              </a:rPr>
              <a:t>канцерогенные соединения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Вода </a:t>
            </a:r>
            <a:r>
              <a:rPr lang="ru-RU" dirty="0" smtClean="0">
                <a:solidFill>
                  <a:srgbClr val="FF0000"/>
                </a:solidFill>
              </a:rPr>
              <a:t>становится окислителем </a:t>
            </a:r>
            <a:r>
              <a:rPr lang="ru-RU" dirty="0" smtClean="0"/>
              <a:t>(</a:t>
            </a:r>
            <a:r>
              <a:rPr lang="ru-RU" dirty="0" err="1" smtClean="0"/>
              <a:t>оксидантом</a:t>
            </a:r>
            <a:r>
              <a:rPr lang="ru-RU" dirty="0" smtClean="0"/>
              <a:t>). </a:t>
            </a:r>
            <a:r>
              <a:rPr lang="ru-RU" dirty="0" err="1" smtClean="0"/>
              <a:t>рН</a:t>
            </a:r>
            <a:r>
              <a:rPr lang="ru-RU" dirty="0" smtClean="0"/>
              <a:t> воды смещается в сторону кислых значений, а </a:t>
            </a:r>
            <a:r>
              <a:rPr lang="ru-RU" dirty="0" err="1" smtClean="0"/>
              <a:t>окислительно</a:t>
            </a:r>
            <a:r>
              <a:rPr lang="ru-RU" dirty="0" smtClean="0"/>
              <a:t> - восстановительный потенциал  (ОВП) в строну положительных значений (+200,+400 милливольт). </a:t>
            </a:r>
          </a:p>
          <a:p>
            <a:r>
              <a:rPr lang="ru-RU" dirty="0" smtClean="0"/>
              <a:t>Что делать? Пить родниковую воду? Где гарантия ее безопасности? Практически во всех родниках </a:t>
            </a:r>
            <a:r>
              <a:rPr lang="ru-RU" dirty="0" smtClean="0">
                <a:solidFill>
                  <a:srgbClr val="FF0000"/>
                </a:solidFill>
              </a:rPr>
              <a:t>обнаруживаются не только микроорганизмы, но и соли тяжелых металлов</a:t>
            </a:r>
            <a:r>
              <a:rPr lang="ru-RU" dirty="0" smtClean="0"/>
              <a:t>, которые никуда не исчезают при кипячении. Санитарные врачи находят микроорганизмы даже в артезианских скважинах глубиной  100 и более метров. Воду необходимо пить качественную. </a:t>
            </a:r>
            <a:r>
              <a:rPr lang="ru-RU" dirty="0" smtClean="0">
                <a:solidFill>
                  <a:srgbClr val="FF0000"/>
                </a:solidFill>
              </a:rPr>
              <a:t>Не вся вода</a:t>
            </a:r>
            <a:r>
              <a:rPr lang="ru-RU" dirty="0" smtClean="0"/>
              <a:t>, в том числе бутилированная и фильтрованная, является качественной и полезной.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096297_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920044"/>
            <a:ext cx="3101652" cy="29969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2935238" cy="9756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7467D"/>
                </a:solidFill>
                <a:latin typeface="+mn-lt"/>
              </a:rPr>
              <a:t>Мифы о воде</a:t>
            </a:r>
            <a:endParaRPr lang="ru-RU" b="1" dirty="0">
              <a:solidFill>
                <a:srgbClr val="27467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91033"/>
            <a:ext cx="5796136" cy="4525963"/>
          </a:xfrm>
        </p:spPr>
        <p:txBody>
          <a:bodyPr/>
          <a:lstStyle/>
          <a:p>
            <a:r>
              <a:rPr lang="ru-RU" dirty="0" smtClean="0"/>
              <a:t>«Навороченный» фильтр решает проблему чистой и полезной воды раз и навсегда</a:t>
            </a:r>
          </a:p>
          <a:p>
            <a:r>
              <a:rPr lang="ru-RU" dirty="0" smtClean="0"/>
              <a:t>Кипячение делает воду на 100% безопасной.</a:t>
            </a:r>
          </a:p>
          <a:p>
            <a:r>
              <a:rPr lang="ru-RU" dirty="0" smtClean="0"/>
              <a:t>Ежедневное употребление бутилированной воды делает вас здоровым.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0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96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27467D"/>
                </a:solidFill>
                <a:latin typeface="+mn-lt"/>
              </a:rPr>
              <a:t> Показатели полезной питьевой воды</a:t>
            </a:r>
            <a:endParaRPr lang="ru-RU" b="1" dirty="0">
              <a:solidFill>
                <a:srgbClr val="27467D"/>
              </a:solidFill>
              <a:latin typeface="+mn-lt"/>
            </a:endParaRPr>
          </a:p>
        </p:txBody>
      </p:sp>
      <p:pic>
        <p:nvPicPr>
          <p:cNvPr id="4" name="Содержимое 3" descr="svojstva-vod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7128792" cy="4467239"/>
          </a:xfrm>
        </p:spPr>
      </p:pic>
    </p:spTree>
    <p:extLst>
      <p:ext uri="{BB962C8B-B14F-4D97-AF65-F5344CB8AC3E}">
        <p14:creationId xmlns:p14="http://schemas.microsoft.com/office/powerpoint/2010/main" val="34234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86700" cy="63795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27467D"/>
                </a:solidFill>
                <a:latin typeface="+mn-lt"/>
              </a:rPr>
              <a:t>Кислотно-щелочное равновесие воды</a:t>
            </a:r>
            <a:endParaRPr lang="ru-RU" b="1" dirty="0">
              <a:solidFill>
                <a:srgbClr val="27467D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448481"/>
              </p:ext>
            </p:extLst>
          </p:nvPr>
        </p:nvGraphicFramePr>
        <p:xfrm>
          <a:off x="251520" y="1026419"/>
          <a:ext cx="5112568" cy="4454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6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1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221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Мертвая вода (кислая)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pH = 5,5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Живая вода (щелочная)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pH =</a:t>
                      </a:r>
                      <a:r>
                        <a:rPr lang="en-US" sz="1600" baseline="0" dirty="0" smtClean="0">
                          <a:latin typeface="+mn-lt"/>
                        </a:rPr>
                        <a:t> 7,5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2618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уменьшается текучесть мембран клеток, белки мембран собираются в кластеры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приводит к приостановке обменных процессов в клетке и тканях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Однако</a:t>
                      </a:r>
                      <a:r>
                        <a:rPr kumimoji="0" lang="ru-RU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используется при лечении некоторых болезней (боли в суставах, пародонтоз)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1)обогащает клетки и ткани электронами</a:t>
                      </a:r>
                    </a:p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резко усиливает электронно-протонный транспорт, лежащий в основе обмена веществ</a:t>
                      </a:r>
                    </a:p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увеличивается скорость синтеза АТФ, белков, нуклеиновых кислот и других компонентов клетки. 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86589487_3720816_metaboliz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026419"/>
            <a:ext cx="3278188" cy="395075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556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44951"/>
            <a:ext cx="430339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7467D"/>
                </a:solidFill>
                <a:latin typeface="+mn-lt"/>
              </a:rPr>
              <a:t>ОВП воды</a:t>
            </a:r>
            <a:endParaRPr lang="ru-RU" b="1" dirty="0">
              <a:solidFill>
                <a:srgbClr val="27467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467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Это показатель ее окислительных(кислотных), </a:t>
            </a:r>
          </a:p>
          <a:p>
            <a:pPr marL="0" indent="0">
              <a:buNone/>
            </a:pPr>
            <a:r>
              <a:rPr lang="ru-RU" dirty="0" smtClean="0"/>
              <a:t>либо восстановительных (щелочных) качеств.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Отрицательный ОВП –</a:t>
            </a:r>
          </a:p>
          <a:p>
            <a:pPr>
              <a:buNone/>
            </a:pPr>
            <a:r>
              <a:rPr lang="ru-RU" dirty="0" smtClean="0"/>
              <a:t> вода восстановитель.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Дает энергетическую</a:t>
            </a:r>
          </a:p>
          <a:p>
            <a:pPr>
              <a:buNone/>
            </a:pPr>
            <a:r>
              <a:rPr lang="ru-RU" dirty="0" smtClean="0"/>
              <a:t> зарядку клеткам, органам,</a:t>
            </a:r>
          </a:p>
          <a:p>
            <a:pPr>
              <a:buNone/>
            </a:pPr>
            <a:r>
              <a:rPr lang="ru-RU" dirty="0" smtClean="0"/>
              <a:t> системам</a:t>
            </a:r>
          </a:p>
          <a:p>
            <a:pPr marL="550926" indent="-514350">
              <a:buFont typeface="Wingdings" pitchFamily="2" charset="2"/>
              <a:buChar char="Ø"/>
            </a:pPr>
            <a:r>
              <a:rPr lang="ru-RU" dirty="0" smtClean="0"/>
              <a:t>Идеальный антиоксидант</a:t>
            </a:r>
          </a:p>
        </p:txBody>
      </p:sp>
      <p:pic>
        <p:nvPicPr>
          <p:cNvPr id="4" name="Рисунок 3" descr="22971_450_338_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1651" y="2605263"/>
            <a:ext cx="4085233" cy="30684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040051" y="560791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Редокс-метр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3260" y="1076577"/>
            <a:ext cx="2051720" cy="1263674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Обозначается как </a:t>
            </a:r>
            <a:r>
              <a:rPr lang="ru-RU" b="1" dirty="0" err="1" smtClean="0"/>
              <a:t>Eh</a:t>
            </a:r>
            <a:r>
              <a:rPr lang="ru-RU" b="1" dirty="0" smtClean="0"/>
              <a:t> и выражается в милливольтах (мВ)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85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810" y="188640"/>
            <a:ext cx="4672454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7467D"/>
                </a:solidFill>
              </a:rPr>
              <a:t>  </a:t>
            </a:r>
            <a:r>
              <a:rPr lang="ru-RU" b="1" dirty="0" smtClean="0">
                <a:solidFill>
                  <a:srgbClr val="27467D"/>
                </a:solidFill>
                <a:latin typeface="+mn-lt"/>
              </a:rPr>
              <a:t>Антиоксидантная вода</a:t>
            </a:r>
            <a:endParaRPr lang="ru-RU" dirty="0">
              <a:solidFill>
                <a:srgbClr val="27467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687" y="1268760"/>
            <a:ext cx="7886700" cy="4351338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8000" dirty="0" smtClean="0"/>
              <a:t>Естественным нейтрализатором свободных радикалов является </a:t>
            </a:r>
            <a:r>
              <a:rPr lang="ru-RU" sz="8000" dirty="0" smtClean="0">
                <a:solidFill>
                  <a:srgbClr val="FF0000"/>
                </a:solidFill>
              </a:rPr>
              <a:t>питьевая вода </a:t>
            </a:r>
          </a:p>
          <a:p>
            <a:pPr fontAlgn="base"/>
            <a:r>
              <a:rPr lang="ru-RU" sz="8000" dirty="0" smtClean="0"/>
              <a:t> Из питьевой воды организму легче всего получить столь нужный низкий </a:t>
            </a:r>
            <a:r>
              <a:rPr lang="ru-RU" sz="8000" dirty="0" smtClean="0">
                <a:solidFill>
                  <a:srgbClr val="FF0000"/>
                </a:solidFill>
              </a:rPr>
              <a:t>ОВП</a:t>
            </a:r>
            <a:r>
              <a:rPr lang="ru-RU" sz="8000" dirty="0" smtClean="0"/>
              <a:t>. </a:t>
            </a:r>
          </a:p>
          <a:p>
            <a:pPr fontAlgn="base"/>
            <a:r>
              <a:rPr lang="ru-RU" sz="8000" dirty="0" smtClean="0"/>
              <a:t>К сожалению, современные санитарные нормы не учитывают параметр ОВП вообще. Поэтому водопроводная </a:t>
            </a:r>
            <a:r>
              <a:rPr lang="ru-RU" sz="8000" dirty="0" smtClean="0">
                <a:solidFill>
                  <a:srgbClr val="FF0000"/>
                </a:solidFill>
              </a:rPr>
              <a:t>вода всегда </a:t>
            </a:r>
            <a:r>
              <a:rPr lang="ru-RU" sz="8000" dirty="0" smtClean="0"/>
              <a:t>имеет положительный потенциал. С естественными природными источниками воды дела обстоят не на много лучше — большинство из них также заряжены положительно. </a:t>
            </a:r>
          </a:p>
          <a:p>
            <a:pPr fontAlgn="base"/>
            <a:r>
              <a:rPr lang="ru-RU" sz="8000" dirty="0" smtClean="0"/>
              <a:t>В природе </a:t>
            </a:r>
            <a:r>
              <a:rPr lang="ru-RU" sz="8000" dirty="0" smtClean="0">
                <a:solidFill>
                  <a:srgbClr val="FF0000"/>
                </a:solidFill>
              </a:rPr>
              <a:t>антиоксидантная вода </a:t>
            </a:r>
            <a:r>
              <a:rPr lang="ru-RU" sz="8000" dirty="0" smtClean="0"/>
              <a:t>образуется при сложных условиях преимущественно при таянии горных ледников. Когда она встречается с воздухом, то отрицательный потенциал </a:t>
            </a:r>
            <a:r>
              <a:rPr lang="ru-RU" sz="8000" dirty="0" smtClean="0">
                <a:solidFill>
                  <a:srgbClr val="FF0000"/>
                </a:solidFill>
              </a:rPr>
              <a:t>в буквальном смысле испаряется</a:t>
            </a:r>
            <a:r>
              <a:rPr lang="ru-RU" sz="8000" dirty="0" smtClean="0"/>
              <a:t>. Поэтому воду с «минусовым» ОВП в природе можно встретить, в основном, в горных ключах, когда она в первый раз выходит на воздух.</a:t>
            </a:r>
          </a:p>
          <a:p>
            <a:pPr fontAlgn="base">
              <a:buNone/>
            </a:pPr>
            <a:r>
              <a:rPr lang="ru-RU" sz="8000" b="1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8227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704856" cy="5256584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Вода </a:t>
            </a:r>
            <a:r>
              <a:rPr lang="ru-RU" sz="3300" dirty="0"/>
              <a:t>с отрицательным ОВП- </a:t>
            </a:r>
            <a:r>
              <a:rPr lang="ru-RU" sz="3300" dirty="0">
                <a:solidFill>
                  <a:srgbClr val="FF0000"/>
                </a:solidFill>
              </a:rPr>
              <a:t>водородная вода</a:t>
            </a:r>
            <a:r>
              <a:rPr lang="ru-RU" sz="3300" dirty="0"/>
              <a:t>.</a:t>
            </a:r>
          </a:p>
          <a:p>
            <a:r>
              <a:rPr lang="ru-RU" sz="3300" dirty="0"/>
              <a:t>Молекулярный водород </a:t>
            </a:r>
            <a:r>
              <a:rPr lang="ru-RU" sz="3300" dirty="0">
                <a:solidFill>
                  <a:srgbClr val="FF0000"/>
                </a:solidFill>
              </a:rPr>
              <a:t>не взаимодействует </a:t>
            </a:r>
            <a:r>
              <a:rPr lang="ru-RU" sz="3300" dirty="0"/>
              <a:t>ни с супероксидом, ни с оксидом азота. Он может реагировать только с наиболее опасными АФК, такими как </a:t>
            </a:r>
            <a:r>
              <a:rPr lang="ru-RU" sz="3300" dirty="0" err="1">
                <a:solidFill>
                  <a:srgbClr val="FF0000"/>
                </a:solidFill>
              </a:rPr>
              <a:t>пероксинитрит</a:t>
            </a:r>
            <a:r>
              <a:rPr lang="ru-RU" sz="3300" dirty="0"/>
              <a:t> и </a:t>
            </a:r>
            <a:r>
              <a:rPr lang="ru-RU" sz="3300" dirty="0">
                <a:solidFill>
                  <a:srgbClr val="FF0000"/>
                </a:solidFill>
              </a:rPr>
              <a:t>гидроксильные радикалы</a:t>
            </a:r>
            <a:r>
              <a:rPr lang="ru-RU" sz="3300" dirty="0"/>
              <a:t>.</a:t>
            </a:r>
          </a:p>
          <a:p>
            <a:r>
              <a:rPr lang="ru-RU" sz="3300" dirty="0"/>
              <a:t>В результате супероксид и оксид азота </a:t>
            </a:r>
            <a:r>
              <a:rPr lang="ru-RU" sz="3300" dirty="0">
                <a:solidFill>
                  <a:srgbClr val="FF0000"/>
                </a:solidFill>
              </a:rPr>
              <a:t>не устраняются и продолжают выполнять </a:t>
            </a:r>
            <a:r>
              <a:rPr lang="ru-RU" sz="3300" dirty="0"/>
              <a:t>полезные функции в организме, в то время как водород устраняет опасные побочные продукты супероксида и оксида азота – </a:t>
            </a:r>
            <a:r>
              <a:rPr lang="ru-RU" sz="3300" dirty="0" err="1"/>
              <a:t>пероксинитрит</a:t>
            </a:r>
            <a:r>
              <a:rPr lang="ru-RU" sz="3300" dirty="0"/>
              <a:t> и гидроксильные радикалы. В тоже время водород </a:t>
            </a:r>
            <a:r>
              <a:rPr lang="ru-RU" sz="3300" dirty="0">
                <a:solidFill>
                  <a:srgbClr val="FF0000"/>
                </a:solidFill>
              </a:rPr>
              <a:t>стимулирует выработку </a:t>
            </a:r>
            <a:r>
              <a:rPr lang="ru-RU" sz="3300" dirty="0"/>
              <a:t>эндогенных антиоксидантов организма и </a:t>
            </a:r>
            <a:r>
              <a:rPr lang="ru-RU" sz="3300" dirty="0">
                <a:solidFill>
                  <a:srgbClr val="FF0000"/>
                </a:solidFill>
              </a:rPr>
              <a:t>регулирует ферменты</a:t>
            </a:r>
            <a:r>
              <a:rPr lang="ru-RU" sz="3300" dirty="0"/>
              <a:t>, которые производят супероксид и оксид азота</a:t>
            </a:r>
            <a:r>
              <a:rPr lang="ru-RU" sz="3300" dirty="0" smtClean="0"/>
              <a:t>.</a:t>
            </a:r>
          </a:p>
          <a:p>
            <a:r>
              <a:rPr lang="ru-RU" sz="3300" dirty="0"/>
              <a:t>Полезная для человеческого организма вода должна обладать характеристиками, некоторыми из которых являются : вода должна быть нейтральной, либо </a:t>
            </a:r>
            <a:r>
              <a:rPr lang="ru-RU" sz="3300" dirty="0" err="1"/>
              <a:t>слабощечной</a:t>
            </a:r>
            <a:r>
              <a:rPr lang="ru-RU" sz="3300" dirty="0"/>
              <a:t>  (</a:t>
            </a:r>
            <a:r>
              <a:rPr lang="ru-RU" sz="3300" dirty="0">
                <a:solidFill>
                  <a:srgbClr val="FF0000"/>
                </a:solidFill>
              </a:rPr>
              <a:t>рН 7-9 </a:t>
            </a:r>
            <a:r>
              <a:rPr lang="ru-RU" sz="3300" dirty="0"/>
              <a:t>).</a:t>
            </a:r>
          </a:p>
          <a:p>
            <a:r>
              <a:rPr lang="ru-RU" sz="3300" dirty="0"/>
              <a:t> В основном бутилированная вода «кислая» и обладает </a:t>
            </a:r>
            <a:r>
              <a:rPr lang="ru-RU" sz="3300" dirty="0">
                <a:solidFill>
                  <a:srgbClr val="FF0000"/>
                </a:solidFill>
              </a:rPr>
              <a:t>рН 5-6</a:t>
            </a:r>
            <a:r>
              <a:rPr lang="ru-RU" sz="3300" dirty="0"/>
              <a:t>. «Кислая» вода может быть опасной для организма, так как для нейтрализации кислоты используются минералы, которые берутся организмом из костей и зубов.</a:t>
            </a:r>
          </a:p>
          <a:p>
            <a:r>
              <a:rPr lang="ru-RU" sz="3300" dirty="0"/>
              <a:t> ОВП воды </a:t>
            </a:r>
            <a:r>
              <a:rPr lang="ru-RU" sz="3300" dirty="0">
                <a:solidFill>
                  <a:srgbClr val="FF0000"/>
                </a:solidFill>
              </a:rPr>
              <a:t>должен быть отрицательным</a:t>
            </a:r>
            <a:r>
              <a:rPr lang="ru-RU" sz="3300" dirty="0"/>
              <a:t>, соответствующим ОВП здорового организма человека (</a:t>
            </a:r>
            <a:r>
              <a:rPr lang="ru-RU" sz="3300" dirty="0">
                <a:solidFill>
                  <a:srgbClr val="FF0000"/>
                </a:solidFill>
              </a:rPr>
              <a:t>в норме от — 70 мВ до — 100 мВ</a:t>
            </a:r>
            <a:r>
              <a:rPr lang="ru-RU" sz="3300" dirty="0"/>
              <a:t>), либо еще отрицательнее.  Воду с высоко отрицательным ОВП</a:t>
            </a:r>
            <a:r>
              <a:rPr lang="ru-RU" sz="3300" dirty="0">
                <a:solidFill>
                  <a:srgbClr val="FF0000"/>
                </a:solidFill>
              </a:rPr>
              <a:t> также называют «живой»</a:t>
            </a:r>
            <a:r>
              <a:rPr lang="ru-RU" sz="3300" dirty="0"/>
              <a:t>, так как она обладает лечебными и восстанавливающими свойствами.</a:t>
            </a:r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3731" y="301298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Влияние воды с отрицательным ОВП на супероксид и оксид азота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356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7992888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электрохимической активации (ионизации) воды  была разработана России в 70 годы  и бум производства ионизаторов воды происходил в 80-90 годы, в условиях хронического недофинансирования науки, исследования  носили спонтанный и </a:t>
            </a:r>
            <a:r>
              <a:rPr lang="ru-RU" dirty="0" err="1" smtClean="0"/>
              <a:t>узковедомостный</a:t>
            </a:r>
            <a:r>
              <a:rPr lang="ru-RU" dirty="0" smtClean="0"/>
              <a:t> характер, выпуск установок был налажен небольшими партиями.  </a:t>
            </a:r>
          </a:p>
          <a:p>
            <a:r>
              <a:rPr lang="ru-RU" dirty="0" smtClean="0"/>
              <a:t>Несмотря на это  разработаны и производятся аппараты, которые позволяют не просто </a:t>
            </a:r>
            <a:r>
              <a:rPr lang="ru-RU" dirty="0" smtClean="0">
                <a:solidFill>
                  <a:srgbClr val="FF0000"/>
                </a:solidFill>
              </a:rPr>
              <a:t>насыщать воду водородом</a:t>
            </a:r>
            <a:r>
              <a:rPr lang="ru-RU" dirty="0" smtClean="0"/>
              <a:t>, но и очищать ее  от всех видов загрязнений, микробов и вирусов. а также структурировать ее приближая к показателям внутренней среды организма. </a:t>
            </a:r>
          </a:p>
          <a:p>
            <a:r>
              <a:rPr lang="ru-RU" dirty="0" err="1" smtClean="0"/>
              <a:t>Типоряд</a:t>
            </a:r>
            <a:r>
              <a:rPr lang="ru-RU" dirty="0" smtClean="0"/>
              <a:t> установок позволяет кондиционировать воду не только для домашних условиях, но и для доочистки воды для коллективного водоснабжения многоэтажных зданий, воды бассейнов и водолечебниц. На их основе можно получать не только питьевую воду, но и дезинфицирующие и стерилизующие растворы.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27467D"/>
                </a:solidFill>
                <a:latin typeface="+mn-lt"/>
              </a:rPr>
              <a:t>ESG-</a:t>
            </a:r>
            <a:r>
              <a:rPr lang="ru-RU" b="1" dirty="0" smtClean="0">
                <a:solidFill>
                  <a:srgbClr val="27467D"/>
                </a:solidFill>
                <a:latin typeface="+mn-lt"/>
              </a:rPr>
              <a:t>ПРИНЦИПЫ: ЧТО ЭТО ТАКОЕ И ЗАЧЕМ ИХ СОБЛЮДАТЬ</a:t>
            </a:r>
            <a:endParaRPr lang="ru-RU" b="1" dirty="0">
              <a:solidFill>
                <a:srgbClr val="27467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8047806" cy="4351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Аббревиатуру </a:t>
            </a:r>
            <a:r>
              <a:rPr lang="en-US" sz="2400" b="1" dirty="0" smtClean="0">
                <a:solidFill>
                  <a:srgbClr val="FF0000"/>
                </a:solidFill>
              </a:rPr>
              <a:t>ESG</a:t>
            </a:r>
            <a:r>
              <a:rPr lang="en-US" sz="2400" dirty="0" smtClean="0"/>
              <a:t> </a:t>
            </a:r>
            <a:r>
              <a:rPr lang="ru-RU" sz="2400" dirty="0" smtClean="0"/>
              <a:t>можно расшифровать как </a:t>
            </a:r>
            <a:r>
              <a:rPr lang="en-US" sz="2400" dirty="0" smtClean="0"/>
              <a:t>“</a:t>
            </a:r>
            <a:r>
              <a:rPr lang="ru-RU" sz="2400" dirty="0" smtClean="0"/>
              <a:t>экология, социальная политика и корпоративное управление</a:t>
            </a:r>
            <a:r>
              <a:rPr lang="en-US" sz="2400" dirty="0" smtClean="0"/>
              <a:t>”</a:t>
            </a:r>
          </a:p>
          <a:p>
            <a:pPr algn="ctr">
              <a:buNone/>
            </a:pPr>
            <a:endParaRPr lang="en-US" sz="2200" dirty="0" smtClean="0"/>
          </a:p>
          <a:p>
            <a:pPr algn="ctr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(E-environment</a:t>
            </a:r>
            <a:r>
              <a:rPr lang="ru-RU" sz="2200" b="1" dirty="0" smtClean="0">
                <a:solidFill>
                  <a:srgbClr val="FF0000"/>
                </a:solidFill>
              </a:rPr>
              <a:t>) </a:t>
            </a:r>
            <a:r>
              <a:rPr lang="ru-RU" sz="2200" dirty="0" smtClean="0"/>
              <a:t>- ответственное отношение к окружающей среде</a:t>
            </a:r>
            <a:endParaRPr lang="en-US" sz="2200" dirty="0" smtClean="0"/>
          </a:p>
          <a:p>
            <a:pPr algn="ctr">
              <a:buNone/>
            </a:pPr>
            <a:endParaRPr lang="ru-RU" sz="2200" dirty="0" smtClean="0"/>
          </a:p>
          <a:p>
            <a:pPr algn="ctr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S-social)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- </a:t>
            </a:r>
            <a:r>
              <a:rPr lang="ru-RU" sz="2200" dirty="0" smtClean="0"/>
              <a:t> высокая социальная ответственность</a:t>
            </a:r>
            <a:endParaRPr lang="en-US" sz="2200" dirty="0" smtClean="0"/>
          </a:p>
          <a:p>
            <a:pPr algn="ctr">
              <a:buNone/>
            </a:pPr>
            <a:endParaRPr lang="ru-RU" sz="2200" dirty="0" smtClean="0"/>
          </a:p>
          <a:p>
            <a:pPr algn="ctr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(G-governance)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/>
              <a:t>-</a:t>
            </a:r>
            <a:r>
              <a:rPr lang="ru-RU" sz="2200" b="1" dirty="0" smtClean="0"/>
              <a:t>  </a:t>
            </a:r>
            <a:r>
              <a:rPr lang="ru-RU" sz="2200" dirty="0" smtClean="0"/>
              <a:t>высокое качество корпоративного управления</a:t>
            </a:r>
            <a:endParaRPr lang="en-US" sz="22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16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27467D"/>
                </a:solidFill>
                <a:latin typeface="+mn-lt"/>
              </a:rPr>
              <a:t>Многофункциональное оборудование для очистки и </a:t>
            </a:r>
            <a:r>
              <a:rPr lang="ru-RU" sz="2700" b="1" dirty="0" err="1" smtClean="0">
                <a:solidFill>
                  <a:srgbClr val="27467D"/>
                </a:solidFill>
                <a:latin typeface="+mn-lt"/>
              </a:rPr>
              <a:t>электрокондиционирования</a:t>
            </a:r>
            <a:r>
              <a:rPr lang="ru-RU" sz="2700" b="1" dirty="0" smtClean="0">
                <a:solidFill>
                  <a:srgbClr val="27467D"/>
                </a:solidFill>
                <a:latin typeface="+mn-lt"/>
              </a:rPr>
              <a:t> воды "ЭЛЕКОН" и "КАСКАД"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8064896" cy="482453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600" dirty="0" smtClean="0"/>
              <a:t>Инновационная российская технология, воплощающая собой целый ряд достижений современной физики, химии, электроники и биологии, обеспечивает наилучшее децентрализованное решение большинства проблем водоочистки. </a:t>
            </a:r>
          </a:p>
          <a:p>
            <a:pPr algn="ctr">
              <a:lnSpc>
                <a:spcPct val="120000"/>
              </a:lnSpc>
            </a:pPr>
            <a:r>
              <a:rPr lang="ru-RU" sz="2600" dirty="0" smtClean="0"/>
              <a:t>Многофункциональные  </a:t>
            </a:r>
            <a:r>
              <a:rPr lang="ru-RU" sz="2600" dirty="0" err="1" smtClean="0"/>
              <a:t>малообслуживаемые</a:t>
            </a:r>
            <a:r>
              <a:rPr lang="ru-RU" sz="2600" dirty="0" smtClean="0"/>
              <a:t> фильтры воды - электрофильтры, или </a:t>
            </a:r>
            <a:r>
              <a:rPr lang="ru-RU" sz="2600" dirty="0" err="1" smtClean="0"/>
              <a:t>электрокондиционеры</a:t>
            </a:r>
            <a:r>
              <a:rPr lang="ru-RU" sz="2600" dirty="0" smtClean="0"/>
              <a:t> воды, в состоянии стабильно выполнять очистку воды практически на любых объектах, независимо от сезона и источника водоснабжения, в том числе при различных аварийных ситуациях  и в случаях актов  местах  </a:t>
            </a:r>
            <a:r>
              <a:rPr lang="ru-RU" sz="2600" dirty="0" err="1" smtClean="0"/>
              <a:t>биотерризма</a:t>
            </a:r>
            <a:r>
              <a:rPr lang="ru-RU" sz="2600" dirty="0" smtClean="0"/>
              <a:t> на водозаборах или трубопроводах.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01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9208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Применение антиоксидантной воды в физиотерапии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Ингаляции аэрозольным туманом  </a:t>
            </a:r>
            <a:r>
              <a:rPr lang="ru-RU" dirty="0" err="1" smtClean="0"/>
              <a:t>антиоксидантной</a:t>
            </a:r>
            <a:r>
              <a:rPr lang="ru-RU" dirty="0" smtClean="0"/>
              <a:t> воды (10 минут- эффект длительной прогулки в хвойном лесу)</a:t>
            </a:r>
          </a:p>
          <a:p>
            <a:r>
              <a:rPr lang="ru-RU" dirty="0" smtClean="0"/>
              <a:t> Ванны с антиоксидантной (структурированной, водородной ) водой</a:t>
            </a:r>
          </a:p>
          <a:p>
            <a:r>
              <a:rPr lang="ru-RU" dirty="0" smtClean="0"/>
              <a:t>Насыщение организма антиоксидантной водой от 1 до 2 литров  через поры, разжижение крови, общее оздоровление организма </a:t>
            </a:r>
          </a:p>
          <a:p>
            <a:r>
              <a:rPr lang="ru-RU" dirty="0" smtClean="0"/>
              <a:t>Барокамера</a:t>
            </a:r>
          </a:p>
          <a:p>
            <a:r>
              <a:rPr lang="ru-RU" dirty="0" smtClean="0"/>
              <a:t>Сауна</a:t>
            </a:r>
          </a:p>
          <a:p>
            <a:r>
              <a:rPr lang="ru-RU" dirty="0" err="1" smtClean="0"/>
              <a:t>Аромотерапия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4330302" cy="287748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59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978"/>
            <a:ext cx="4032448" cy="569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978"/>
            <a:ext cx="4026841" cy="569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888432" cy="5498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907376" cy="54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5507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5316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2746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solidFill>
                <a:srgbClr val="2746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7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7"/>
            <a:ext cx="8352928" cy="9036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27467D"/>
                </a:solidFill>
                <a:latin typeface="+mn-lt"/>
                <a:cs typeface="Arial" panose="020B0604020202020204" pitchFamily="34" charset="0"/>
              </a:rPr>
              <a:t>Факторы влияющие на здоровье человека </a:t>
            </a:r>
            <a:endParaRPr lang="ru-RU" b="1" dirty="0">
              <a:solidFill>
                <a:srgbClr val="27467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194421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Санитарно-гигиенические  – микробиологические загрязнения воздуха закрытых помещений (бактерии, вирусы, плесень, грибы и т.п.)</a:t>
            </a:r>
          </a:p>
          <a:p>
            <a:r>
              <a:rPr lang="ru-RU" sz="2400" dirty="0" smtClean="0"/>
              <a:t>Химические загрязнения (аммиак, формальдегид и т.п.)</a:t>
            </a:r>
          </a:p>
          <a:p>
            <a:r>
              <a:rPr lang="ru-RU" sz="2400" dirty="0" smtClean="0"/>
              <a:t>Качество питьевой воды</a:t>
            </a:r>
            <a:r>
              <a:rPr lang="ru-RU" sz="2400" dirty="0">
                <a:cs typeface="Arial" panose="020B0604020202020204" pitchFamily="34" charset="0"/>
              </a:rPr>
              <a:t> и  </a:t>
            </a:r>
            <a:r>
              <a:rPr lang="ru-RU" sz="2400" dirty="0" smtClean="0">
                <a:cs typeface="Arial" panose="020B0604020202020204" pitchFamily="34" charset="0"/>
              </a:rPr>
              <a:t>ее влияние на энергетическую безопасность </a:t>
            </a:r>
            <a:r>
              <a:rPr lang="ru-RU" sz="2400" dirty="0">
                <a:cs typeface="Arial" panose="020B0604020202020204" pitchFamily="34" charset="0"/>
              </a:rPr>
              <a:t>клетки человека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375264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4"/>
            <a:ext cx="5239494" cy="4692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решения  вышеназванных проблем кафедрой </a:t>
            </a:r>
            <a:r>
              <a:rPr lang="ru-RU" dirty="0" err="1"/>
              <a:t>ВВиГ</a:t>
            </a:r>
            <a:r>
              <a:rPr lang="ru-RU" dirty="0"/>
              <a:t> ПГУПС и НПО «ЭХА-МАГ» была предложена инновационная технология объемной аэрозольной дезинфекции аэрозольным комплексом МАГ-СП успешно реализованная на объектах ГУП «Водоканал Санкт-Петербурга»,  Клиники МЧС России, ФГУЗ им. </a:t>
            </a:r>
            <a:r>
              <a:rPr lang="ru-RU" dirty="0" err="1"/>
              <a:t>Алмазова</a:t>
            </a:r>
            <a:r>
              <a:rPr lang="ru-RU" dirty="0"/>
              <a:t>, объектах ОАО РЖД и др.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Совместное использования аэрозольных генераторов серии МАГ и </a:t>
            </a:r>
            <a:r>
              <a:rPr lang="ru-RU" b="1" dirty="0" err="1"/>
              <a:t>биодезинфектанта</a:t>
            </a:r>
            <a:r>
              <a:rPr lang="ru-RU" b="1" dirty="0"/>
              <a:t> Серебряная пуля («аппарат-средство») позволяет достичь требуемого эффекта дезинфекции при минимальном расходе без оказания токсического  воздействия на живые организмы и окружающую среду.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63E90"/>
                </a:solidFill>
                <a:latin typeface="+mn-lt"/>
              </a:rPr>
              <a:t>Способы устранения микробиологических и химических загрязнений воздушной среды помещений  </a:t>
            </a:r>
            <a:endParaRPr lang="ru-RU" sz="2800" b="1" dirty="0">
              <a:solidFill>
                <a:srgbClr val="063E9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23627"/>
            <a:ext cx="2160240" cy="51315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1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88640"/>
            <a:ext cx="797160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   </a:t>
            </a:r>
            <a:r>
              <a:rPr lang="ru-RU" b="1" dirty="0" smtClean="0">
                <a:solidFill>
                  <a:srgbClr val="27467D"/>
                </a:solidFill>
                <a:latin typeface="+mn-lt"/>
              </a:rPr>
              <a:t>Гигиенические и экологические аспекты очистки и дезинфекции воздуха помещений </a:t>
            </a:r>
            <a:endParaRPr lang="ru-RU" b="1" dirty="0">
              <a:solidFill>
                <a:srgbClr val="27467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968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charset="0"/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>
                <a:cs typeface="Arial" panose="020B0604020202020204" pitchFamily="34" charset="0"/>
              </a:rPr>
              <a:t>      Дезинфицирующие средства должны, в обязательном порядке, быть </a:t>
            </a:r>
            <a:r>
              <a:rPr lang="ru-RU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безопасными для  людей.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>
                <a:cs typeface="Arial" panose="020B0604020202020204" pitchFamily="34" charset="0"/>
              </a:rPr>
              <a:t>    </a:t>
            </a:r>
            <a:r>
              <a:rPr lang="ru-RU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 Не должны повреждать </a:t>
            </a:r>
            <a:r>
              <a:rPr lang="ru-RU" sz="2600" dirty="0" smtClean="0">
                <a:cs typeface="Arial" panose="020B0604020202020204" pitchFamily="34" charset="0"/>
              </a:rPr>
              <a:t>материалы и продуцировать в обрабатываемую  и окружающую среду  токсические продукты.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>
                <a:cs typeface="Arial" panose="020B0604020202020204" pitchFamily="34" charset="0"/>
              </a:rPr>
              <a:t>     При обеззараживании воды, воздуха и поверхностей, некоторые действующие вещества ДС (фенолы, альдегиды, галогены)  при взаимодействии с компонентами обрабатываемых объектов, образуют </a:t>
            </a:r>
            <a:r>
              <a:rPr lang="ru-RU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мутагенные и канцерогенные соединения</a:t>
            </a:r>
            <a:r>
              <a:rPr lang="ru-RU" sz="26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ru-RU" sz="2600" dirty="0" smtClean="0">
                <a:cs typeface="Arial" panose="020B0604020202020204" pitchFamily="34" charset="0"/>
              </a:rPr>
              <a:t> 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>
                <a:cs typeface="Arial" panose="020B0604020202020204" pitchFamily="34" charset="0"/>
              </a:rPr>
              <a:t>     Дезинфицирующие средства </a:t>
            </a:r>
            <a:r>
              <a:rPr lang="ru-RU" sz="2600" dirty="0" smtClean="0">
                <a:solidFill>
                  <a:srgbClr val="FF0000"/>
                </a:solidFill>
                <a:cs typeface="Arial" panose="020B0604020202020204" pitchFamily="34" charset="0"/>
              </a:rPr>
              <a:t>не должны содержать </a:t>
            </a:r>
            <a:r>
              <a:rPr lang="ru-RU" sz="2600" dirty="0" smtClean="0">
                <a:cs typeface="Arial" panose="020B0604020202020204" pitchFamily="34" charset="0"/>
              </a:rPr>
              <a:t>в своем составе  неразлагающихся четвертичных аммониевых соединений, альдегидов, аминов,  кислот, ферментов, хлора, фенолов и их производных.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>
                <a:cs typeface="Arial" panose="020B0604020202020204" pitchFamily="34" charset="0"/>
              </a:rPr>
              <a:t> </a:t>
            </a:r>
            <a:r>
              <a:rPr lang="ru-RU" sz="2600" dirty="0"/>
              <a:t>В полной мере этим требованиям соответствует </a:t>
            </a:r>
            <a:r>
              <a:rPr lang="ru-RU" sz="2600" dirty="0" err="1">
                <a:solidFill>
                  <a:srgbClr val="FF0000"/>
                </a:solidFill>
              </a:rPr>
              <a:t>биоцид</a:t>
            </a:r>
            <a:r>
              <a:rPr lang="ru-RU" sz="2600" dirty="0">
                <a:solidFill>
                  <a:srgbClr val="FF0000"/>
                </a:solidFill>
              </a:rPr>
              <a:t> «</a:t>
            </a:r>
            <a:r>
              <a:rPr lang="ru-RU" sz="2600" dirty="0" err="1">
                <a:solidFill>
                  <a:srgbClr val="FF0000"/>
                </a:solidFill>
              </a:rPr>
              <a:t>Саносил</a:t>
            </a:r>
            <a:r>
              <a:rPr lang="ru-RU" sz="2600" dirty="0">
                <a:solidFill>
                  <a:srgbClr val="FF0000"/>
                </a:solidFill>
              </a:rPr>
              <a:t> супер 25» </a:t>
            </a:r>
            <a:r>
              <a:rPr lang="ru-RU" sz="2600" dirty="0"/>
              <a:t>(Швейцария), широко применяющийся во многих странах мира во всех отраслях промышленности, сельском хозяйстве, медицине и т.п., и </a:t>
            </a:r>
            <a:r>
              <a:rPr lang="ru-RU" sz="2600" dirty="0" err="1">
                <a:solidFill>
                  <a:srgbClr val="FF0000"/>
                </a:solidFill>
              </a:rPr>
              <a:t>биоцид</a:t>
            </a:r>
            <a:r>
              <a:rPr lang="ru-RU" sz="2600" dirty="0">
                <a:solidFill>
                  <a:srgbClr val="FF0000"/>
                </a:solidFill>
              </a:rPr>
              <a:t> «Серебряная Пуля» </a:t>
            </a:r>
            <a:r>
              <a:rPr lang="ru-RU" sz="2600" dirty="0"/>
              <a:t>производства ООО “НПО “ЭХА-МАГ”.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sz="2000" dirty="0" smtClean="0">
              <a:cs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000" dirty="0" smtClean="0">
                <a:cs typeface="Arial" panose="020B0604020202020204" pitchFamily="34" charset="0"/>
              </a:rPr>
              <a:t>            </a:t>
            </a:r>
            <a:r>
              <a:rPr lang="ru-RU" sz="3100" dirty="0" smtClean="0">
                <a:solidFill>
                  <a:srgbClr val="FF0000"/>
                </a:solidFill>
                <a:cs typeface="Arial" panose="020B0604020202020204" pitchFamily="34" charset="0"/>
              </a:rPr>
              <a:t>Следует применять только экологически чистые    дезинфицирующие средства, способные к саморазложению.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27467D"/>
                </a:solidFill>
                <a:latin typeface="+mn-lt"/>
                <a:cs typeface="Times New Roman" pitchFamily="18" charset="0"/>
              </a:rPr>
              <a:t>Сравнение эффективности дезинфицирующих  средств при различных режимах дезинфекции</a:t>
            </a:r>
            <a:endParaRPr lang="ru-RU" sz="2400" b="1" dirty="0">
              <a:solidFill>
                <a:srgbClr val="27467D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81598"/>
              </p:ext>
            </p:extLst>
          </p:nvPr>
        </p:nvGraphicFramePr>
        <p:xfrm>
          <a:off x="323528" y="1098967"/>
          <a:ext cx="8686800" cy="496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993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4813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РЕЖИМЫ ПРИМЕНЕНИЯ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Перекись 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водорода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b="1" kern="1200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Саносил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супер 25» 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(ШВЕЙЦАРИЯ)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«Серебряная пуля» </a:t>
                      </a:r>
                      <a:endParaRPr lang="ru-RU" sz="1600" b="1" kern="12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(СП)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Эффективность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СП-Перикись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СП-Саносил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56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Бактерии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10%-60 мин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4%-60 мин</a:t>
                      </a:r>
                      <a:b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</a:b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6%-30мин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0,1%-60мин</a:t>
                      </a: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0,25%-30мин</a:t>
                      </a: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Arial"/>
                        </a:rPr>
                        <a:t> 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100 раз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40 раз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82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Туберкулез</a:t>
                      </a: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15%-60 мин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8%-60мин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0,5%-60мин 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1%-30мин 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30 раз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16 раз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972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Вирусы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12,%-60 мин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15%-30 мин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6%-60мин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%-30мин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0,25%- 60 мин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48 раз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24 раза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822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Спорообразующими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(плесень, грибы)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Нет режима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8%-60мин 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0,5%--60мин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16 раз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MS PGothic"/>
                          <a:cs typeface="Times New Roman"/>
                        </a:rPr>
                        <a:t>Споры сибирской язвы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Нет режима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Нет режима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2%-60 мин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889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78867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  </a:t>
            </a:r>
            <a:r>
              <a:rPr lang="ru-RU" sz="2400" b="1" dirty="0" smtClean="0">
                <a:solidFill>
                  <a:srgbClr val="27467D"/>
                </a:solidFill>
                <a:latin typeface="+mn-lt"/>
              </a:rPr>
              <a:t>Дефицит питьевой воды – миф или реальность?</a:t>
            </a:r>
            <a:endParaRPr lang="ru-RU" sz="2400" b="1" dirty="0">
              <a:solidFill>
                <a:srgbClr val="27467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526" y="980728"/>
            <a:ext cx="8608962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Водопроводные хозяйства по всему миру отмечают тенденцию к возрастанию </a:t>
            </a:r>
            <a:r>
              <a:rPr lang="ru-RU" sz="2000" dirty="0">
                <a:solidFill>
                  <a:srgbClr val="FF0000"/>
                </a:solidFill>
              </a:rPr>
              <a:t>количества </a:t>
            </a:r>
            <a:r>
              <a:rPr lang="ru-RU" sz="2000" dirty="0" err="1">
                <a:solidFill>
                  <a:srgbClr val="FF0000"/>
                </a:solidFill>
              </a:rPr>
              <a:t>микрозагрязняющих</a:t>
            </a:r>
            <a:r>
              <a:rPr lang="ru-RU" sz="2000" dirty="0">
                <a:solidFill>
                  <a:srgbClr val="FF0000"/>
                </a:solidFill>
              </a:rPr>
              <a:t> веществ</a:t>
            </a:r>
            <a:r>
              <a:rPr lang="ru-RU" sz="2000" dirty="0">
                <a:solidFill>
                  <a:schemeClr val="tx1"/>
                </a:solidFill>
              </a:rPr>
              <a:t>, содержащихся в источниках водоснабжения. Все чаще в грунтовых и поверхностных водах обнаруживаются следы присутствия органических и неорганических загрязняющих веществ, таких как </a:t>
            </a:r>
            <a:r>
              <a:rPr lang="ru-RU" sz="2000" dirty="0" err="1">
                <a:solidFill>
                  <a:schemeClr val="tx1"/>
                </a:solidFill>
              </a:rPr>
              <a:t>нитродиметиламин</a:t>
            </a:r>
            <a:r>
              <a:rPr lang="ru-RU" sz="2000" dirty="0">
                <a:solidFill>
                  <a:schemeClr val="tx1"/>
                </a:solidFill>
              </a:rPr>
              <a:t>, МТБЭ (метил </a:t>
            </a:r>
            <a:r>
              <a:rPr lang="ru-RU" sz="2000" dirty="0" err="1">
                <a:solidFill>
                  <a:schemeClr val="tx1"/>
                </a:solidFill>
              </a:rPr>
              <a:t>третил</a:t>
            </a:r>
            <a:r>
              <a:rPr lang="ru-RU" sz="2000" dirty="0">
                <a:solidFill>
                  <a:schemeClr val="tx1"/>
                </a:solidFill>
              </a:rPr>
              <a:t> бутан этил), 1,4-диоксан, дихлорэтан и т.д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Причины </a:t>
            </a:r>
            <a:r>
              <a:rPr lang="ru-RU" sz="2000" dirty="0">
                <a:solidFill>
                  <a:schemeClr val="tx1"/>
                </a:solidFill>
              </a:rPr>
              <a:t>увеличения количества загрязняющих веществ кроются в развитии промышленности, высокотоварного земледелия, </a:t>
            </a:r>
            <a:r>
              <a:rPr lang="ru-RU" sz="2000" dirty="0" smtClean="0">
                <a:solidFill>
                  <a:schemeClr val="tx1"/>
                </a:solidFill>
              </a:rPr>
              <a:t>фармацевтических предприятий, полигонов </a:t>
            </a:r>
            <a:r>
              <a:rPr lang="ru-RU" sz="2000" dirty="0">
                <a:solidFill>
                  <a:schemeClr val="tx1"/>
                </a:solidFill>
              </a:rPr>
              <a:t>БТО и т.п.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Эти </a:t>
            </a:r>
            <a:r>
              <a:rPr lang="ru-RU" sz="2000" dirty="0">
                <a:solidFill>
                  <a:schemeClr val="tx1"/>
                </a:solidFill>
              </a:rPr>
              <a:t>загрязняющие вещества, однажды попавшие в пищевую цепь через питьевую воду, являются </a:t>
            </a:r>
            <a:r>
              <a:rPr lang="ru-RU" sz="2000" dirty="0">
                <a:solidFill>
                  <a:srgbClr val="FF0000"/>
                </a:solidFill>
              </a:rPr>
              <a:t>долгосрочным источником потенциальной опасности</a:t>
            </a:r>
            <a:r>
              <a:rPr lang="ru-RU" sz="2000" dirty="0">
                <a:solidFill>
                  <a:schemeClr val="tx1"/>
                </a:solidFill>
              </a:rPr>
              <a:t> для генетического материала людей и животных.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Традиционные </a:t>
            </a:r>
            <a:r>
              <a:rPr lang="ru-RU" sz="2000" dirty="0">
                <a:solidFill>
                  <a:schemeClr val="tx1"/>
                </a:solidFill>
              </a:rPr>
              <a:t>методы очистки больше не могут гарантировать полное удаление этих загрязнителей. 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связи с демографическими и климатическими изменениями, многие водные хозяйства в ближайшем будущем ожидают увеличение количества загрязняющих веществ в источниках питьевой воды. В результате, </a:t>
            </a:r>
            <a:r>
              <a:rPr lang="ru-RU" sz="2000" dirty="0">
                <a:solidFill>
                  <a:srgbClr val="FF0000"/>
                </a:solidFill>
              </a:rPr>
              <a:t>появляется реальный риск </a:t>
            </a:r>
            <a:r>
              <a:rPr lang="ru-RU" sz="2000" dirty="0">
                <a:solidFill>
                  <a:schemeClr val="tx1"/>
                </a:solidFill>
              </a:rPr>
              <a:t>образования дефицита питьевой </a:t>
            </a:r>
            <a:r>
              <a:rPr lang="ru-RU" sz="2000" dirty="0" smtClean="0">
                <a:solidFill>
                  <a:schemeClr val="tx1"/>
                </a:solidFill>
              </a:rPr>
              <a:t>воды. 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27467D"/>
                </a:solidFill>
                <a:latin typeface="+mn-lt"/>
              </a:rPr>
              <a:t>    Активированные </a:t>
            </a:r>
            <a:r>
              <a:rPr lang="ru-RU" sz="2800" b="1" dirty="0" smtClean="0">
                <a:solidFill>
                  <a:srgbClr val="27467D"/>
                </a:solidFill>
                <a:latin typeface="+mn-lt"/>
              </a:rPr>
              <a:t>окислительные процессы</a:t>
            </a:r>
            <a:endParaRPr lang="ru-RU" sz="2800" b="1" dirty="0">
              <a:solidFill>
                <a:srgbClr val="27467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/>
              <a:t>Процесс глубокого окисления является способом </a:t>
            </a:r>
            <a:r>
              <a:rPr lang="ru-RU" sz="2200" dirty="0">
                <a:solidFill>
                  <a:srgbClr val="FF0000"/>
                </a:solidFill>
              </a:rPr>
              <a:t>устранения стойких загрязнителей</a:t>
            </a:r>
            <a:r>
              <a:rPr lang="ru-RU" sz="2200" dirty="0"/>
              <a:t>, содержащихся в воде. Традиционные дезинфектанты, такие как хлор, гипохлорит натрия, </a:t>
            </a:r>
            <a:r>
              <a:rPr lang="ru-RU" sz="2200" dirty="0" smtClean="0"/>
              <a:t>ЧАС, </a:t>
            </a:r>
            <a:r>
              <a:rPr lang="ru-RU" sz="2200" dirty="0" err="1" smtClean="0"/>
              <a:t>полигуанидины</a:t>
            </a:r>
            <a:r>
              <a:rPr lang="ru-RU" sz="2200" dirty="0" smtClean="0"/>
              <a:t> и т.п. не могут </a:t>
            </a:r>
            <a:r>
              <a:rPr lang="ru-RU" sz="2200" dirty="0" smtClean="0">
                <a:solidFill>
                  <a:srgbClr val="FF0000"/>
                </a:solidFill>
              </a:rPr>
              <a:t>обеспечить </a:t>
            </a:r>
            <a:r>
              <a:rPr lang="ru-RU" sz="2200" dirty="0">
                <a:solidFill>
                  <a:srgbClr val="FF0000"/>
                </a:solidFill>
              </a:rPr>
              <a:t>необходимую степень очистки при применении традиционных </a:t>
            </a:r>
            <a:r>
              <a:rPr lang="ru-RU" sz="2200" dirty="0" smtClean="0">
                <a:solidFill>
                  <a:srgbClr val="FF0000"/>
                </a:solidFill>
              </a:rPr>
              <a:t>доз (ПДК), </a:t>
            </a:r>
            <a:r>
              <a:rPr lang="ru-RU" sz="2200" dirty="0">
                <a:solidFill>
                  <a:srgbClr val="FF0000"/>
                </a:solidFill>
              </a:rPr>
              <a:t>а при увеличении доз </a:t>
            </a:r>
            <a:r>
              <a:rPr lang="ru-RU" sz="2200" dirty="0" err="1">
                <a:solidFill>
                  <a:srgbClr val="FF0000"/>
                </a:solidFill>
              </a:rPr>
              <a:t>дезсредств</a:t>
            </a:r>
            <a:r>
              <a:rPr lang="ru-RU" sz="2200" dirty="0">
                <a:solidFill>
                  <a:srgbClr val="FF0000"/>
                </a:solidFill>
              </a:rPr>
              <a:t> требуется доочистка от продуктов разложения </a:t>
            </a:r>
            <a:r>
              <a:rPr lang="ru-RU" sz="2200" dirty="0" err="1" smtClean="0">
                <a:solidFill>
                  <a:srgbClr val="FF0000"/>
                </a:solidFill>
              </a:rPr>
              <a:t>дезсредств</a:t>
            </a:r>
            <a:r>
              <a:rPr lang="ru-RU" sz="2200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sz="2200" dirty="0" smtClean="0"/>
              <a:t>Активированные окислительные процессы </a:t>
            </a:r>
            <a:r>
              <a:rPr lang="ru-RU" sz="2200" dirty="0"/>
              <a:t>являются сочетанием двух или более процессов образования </a:t>
            </a:r>
            <a:r>
              <a:rPr lang="ru-RU" sz="2200" dirty="0">
                <a:solidFill>
                  <a:srgbClr val="FF0000"/>
                </a:solidFill>
              </a:rPr>
              <a:t>гидроксильных радикалов </a:t>
            </a:r>
            <a:r>
              <a:rPr lang="ru-RU" sz="2200" dirty="0"/>
              <a:t>(OH-радикалов) или увеличения их количества. OH-радикалы способствуют окислению нежелательных веществ. По сравнению с другими окислителями, </a:t>
            </a:r>
            <a:r>
              <a:rPr lang="ru-RU" sz="2200" dirty="0" smtClean="0"/>
              <a:t>OH-радикалы </a:t>
            </a:r>
            <a:r>
              <a:rPr lang="ru-RU" sz="2200" dirty="0">
                <a:solidFill>
                  <a:srgbClr val="FF0000"/>
                </a:solidFill>
              </a:rPr>
              <a:t>имеют значительно больший окислительный потенциал</a:t>
            </a:r>
            <a:r>
              <a:rPr lang="ru-RU" sz="2200" dirty="0"/>
              <a:t>. </a:t>
            </a:r>
          </a:p>
          <a:p>
            <a:pPr algn="just"/>
            <a:r>
              <a:rPr lang="ru-RU" sz="2200" dirty="0"/>
              <a:t>Как только OH-радикалы образуются в воде, они немедленно реагируют практически со всеми веществами, способными окисляться. Такая высокая эффективность и максимальная скорость реакции являются основой для устранения большого количества стойких загрязняющих веществ. </a:t>
            </a:r>
          </a:p>
          <a:p>
            <a:r>
              <a:rPr lang="ru-RU" sz="2200" u="sng" dirty="0" err="1">
                <a:solidFill>
                  <a:srgbClr val="FF0000"/>
                </a:solidFill>
              </a:rPr>
              <a:t>УФ-излучение</a:t>
            </a:r>
            <a:r>
              <a:rPr lang="ru-RU" sz="2200" u="sng" dirty="0">
                <a:solidFill>
                  <a:srgbClr val="FF0000"/>
                </a:solidFill>
              </a:rPr>
              <a:t> + Перекись водорода</a:t>
            </a:r>
          </a:p>
          <a:p>
            <a:r>
              <a:rPr lang="ru-RU" sz="2200" dirty="0"/>
              <a:t>В этом процессе электромагнитное излучение (</a:t>
            </a:r>
            <a:r>
              <a:rPr lang="ru-RU" sz="2200" dirty="0" err="1"/>
              <a:t>УФ-излучение</a:t>
            </a:r>
            <a:r>
              <a:rPr lang="ru-RU" sz="2200" dirty="0"/>
              <a:t>) воспринимается перекисью водорода, растворенной в воде, формируя примерно два OH-радикала на каждую молекулу H</a:t>
            </a:r>
            <a:r>
              <a:rPr lang="ru-RU" sz="2200" baseline="-25000" dirty="0"/>
              <a:t>2</a:t>
            </a:r>
            <a:r>
              <a:rPr lang="ru-RU" sz="2200" dirty="0"/>
              <a:t>O</a:t>
            </a:r>
            <a:r>
              <a:rPr lang="ru-RU" sz="2200" baseline="-25000" dirty="0"/>
              <a:t>2</a:t>
            </a:r>
            <a:r>
              <a:rPr lang="ru-RU" sz="2200" dirty="0"/>
              <a:t>. 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2203</Words>
  <Application>Microsoft Office PowerPoint</Application>
  <PresentationFormat>Экран (4:3)</PresentationFormat>
  <Paragraphs>216</Paragraphs>
  <Slides>36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ESG-ПРИНЦИПЫ: ЧТО ЭТО ТАКОЕ И ЗАЧЕМ ИХ СОБЛЮДАТЬ</vt:lpstr>
      <vt:lpstr>Факторы влияющие на здоровье человека </vt:lpstr>
      <vt:lpstr>Способы устранения микробиологических и химических загрязнений воздушной среды помещений  </vt:lpstr>
      <vt:lpstr>    Гигиенические и экологические аспекты очистки и дезинфекции воздуха помещений </vt:lpstr>
      <vt:lpstr>Сравнение эффективности дезинфицирующих  средств при различных режимах дезинфекции</vt:lpstr>
      <vt:lpstr>    Дефицит питьевой воды – миф или реальность?</vt:lpstr>
      <vt:lpstr>    Активированные окислительные процессы</vt:lpstr>
      <vt:lpstr>Презентация PowerPoint</vt:lpstr>
      <vt:lpstr>Окислительный потенциал ОН-радикал </vt:lpstr>
      <vt:lpstr>Реализация процесса АОП с использованием УФ излучения и перекисными дезинфектанами</vt:lpstr>
      <vt:lpstr> Биоцид “Серебряная Пуля” для борьбы с распространением легионеллеза</vt:lpstr>
      <vt:lpstr>Презентация PowerPoint</vt:lpstr>
      <vt:lpstr>Являются ли бактерии Legionella проблемой?</vt:lpstr>
      <vt:lpstr>Анализ эпидемиологического риска для искусственных водных систем обследованных зданий общественного назначения </vt:lpstr>
      <vt:lpstr>Профилактика легионеллеза в медицинских учреждениях </vt:lpstr>
      <vt:lpstr>Комплекс автоматического дозирования биоцида «Серебряная пуля» под управлением анализатора биоплёнки BioSense </vt:lpstr>
      <vt:lpstr>Схема подключения комплекса  выявления и уничтожения биопленки</vt:lpstr>
      <vt:lpstr>ВЫВОДЫ</vt:lpstr>
      <vt:lpstr>Окислительный стресс и характеристики питьевой воды  рН и ОВП для антиоксидантной защиты организма</vt:lpstr>
      <vt:lpstr> Современное состояние водоснабжения</vt:lpstr>
      <vt:lpstr>Мифы о воде</vt:lpstr>
      <vt:lpstr> Показатели полезной питьевой воды</vt:lpstr>
      <vt:lpstr>Кислотно-щелочное равновесие воды</vt:lpstr>
      <vt:lpstr>ОВП воды</vt:lpstr>
      <vt:lpstr>  Антиоксидантная вода</vt:lpstr>
      <vt:lpstr>Влияние воды с отрицательным ОВП на супероксид и оксид азота</vt:lpstr>
      <vt:lpstr>Презентация PowerPoint</vt:lpstr>
      <vt:lpstr>Многофункциональное оборудование для очистки и электрокондиционирования воды "ЭЛЕКОН" и "КАСКАД" </vt:lpstr>
      <vt:lpstr>Применение антиоксидантной воды в физиотерапии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hp</cp:lastModifiedBy>
  <cp:revision>135</cp:revision>
  <dcterms:created xsi:type="dcterms:W3CDTF">2009-09-22T21:37:03Z</dcterms:created>
  <dcterms:modified xsi:type="dcterms:W3CDTF">2022-11-30T10:27:49Z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